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38" r:id="rId41"/>
    <p:sldId id="339" r:id="rId42"/>
    <p:sldId id="319" r:id="rId43"/>
    <p:sldId id="321" r:id="rId44"/>
    <p:sldId id="322" r:id="rId45"/>
    <p:sldId id="323" r:id="rId46"/>
    <p:sldId id="324" r:id="rId47"/>
    <p:sldId id="288" r:id="rId48"/>
    <p:sldId id="289" r:id="rId49"/>
    <p:sldId id="320" r:id="rId50"/>
    <p:sldId id="274" r:id="rId51"/>
    <p:sldId id="335" r:id="rId52"/>
    <p:sldId id="336" r:id="rId53"/>
    <p:sldId id="343" r:id="rId54"/>
    <p:sldId id="341" r:id="rId55"/>
    <p:sldId id="342"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71" autoAdjust="0"/>
    <p:restoredTop sz="93660" autoAdjust="0"/>
  </p:normalViewPr>
  <p:slideViewPr>
    <p:cSldViewPr snapToGrid="0" snapToObjects="1">
      <p:cViewPr>
        <p:scale>
          <a:sx n="84" d="100"/>
          <a:sy n="84" d="100"/>
        </p:scale>
        <p:origin x="-1062" y="-126"/>
      </p:cViewPr>
      <p:guideLst>
        <p:guide orient="horz" pos="2160"/>
        <p:guide pos="3840"/>
      </p:guideLst>
    </p:cSldViewPr>
  </p:slideViewPr>
  <p:outlineViewPr>
    <p:cViewPr>
      <p:scale>
        <a:sx n="33" d="100"/>
        <a:sy n="33" d="100"/>
      </p:scale>
      <p:origin x="0" y="813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11/16/2021</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4587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26679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11/16/2021</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watsonDS/IBM_DS_Capstone_Project/blob/main/Exploratory%20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watsonDS/IBM_DS_Capstone_Project/blob/main/ED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watsonDS/IBM_DS_Capstone_Project/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watsonDS/IBM_DS_Capstone_Project/blob/main/Visualization%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watsonDS/IBM_DS_Capstone_Project/blob/main/spacex_dash_app_final.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watsonDS/IBM_DS_Capstone_Project/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watsonDS/IBM_DS_Capstone_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spacex.com/media/Capabilities&amp;Services.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watsonDS/IBM_DS_Capstone_Project/blob/main/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watsonDS/IBM_DS_Capstone_Project/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Stephanie Watson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November </a:t>
            </a:r>
            <a:r>
              <a:rPr lang="en-US" dirty="0" smtClean="0">
                <a:solidFill>
                  <a:schemeClr val="bg2"/>
                </a:solidFill>
                <a:latin typeface="Abadi" panose="020B0604020104020204" pitchFamily="34" charset="0"/>
                <a:ea typeface="SF Pro" pitchFamily="2" charset="0"/>
                <a:cs typeface="SF Pro" pitchFamily="2" charset="0"/>
              </a:rPr>
              <a:t>16, </a:t>
            </a:r>
            <a:r>
              <a:rPr lang="en-US" dirty="0" smtClean="0">
                <a:solidFill>
                  <a:schemeClr val="bg2"/>
                </a:solidFill>
                <a:latin typeface="Abadi" panose="020B0604020104020204" pitchFamily="34" charset="0"/>
                <a:ea typeface="SF Pro" pitchFamily="2" charset="0"/>
                <a:cs typeface="SF Pro" pitchFamily="2" charset="0"/>
              </a:rPr>
              <a:t>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0321" y="1362781"/>
            <a:ext cx="10507589" cy="5064430"/>
          </a:xfrm>
          <a:prstGeom prst="rect">
            <a:avLst/>
          </a:prstGeom>
        </p:spPr>
        <p:txBody>
          <a:bodyPr/>
          <a:lstStyle/>
          <a:p>
            <a:r>
              <a:rPr lang="en-US" sz="2400" dirty="0" smtClean="0">
                <a:solidFill>
                  <a:srgbClr val="292929"/>
                </a:solidFill>
                <a:latin typeface="Abadi" panose="020B0604020104020204" pitchFamily="34" charset="0"/>
              </a:rPr>
              <a:t>The .</a:t>
            </a:r>
            <a:r>
              <a:rPr lang="en-US" sz="2400" dirty="0" err="1" smtClean="0">
                <a:solidFill>
                  <a:srgbClr val="292929"/>
                </a:solidFill>
                <a:latin typeface="Abadi" panose="020B0604020104020204" pitchFamily="34" charset="0"/>
              </a:rPr>
              <a:t>json</a:t>
            </a:r>
            <a:r>
              <a:rPr lang="en-US" sz="2400" dirty="0" smtClean="0">
                <a:solidFill>
                  <a:srgbClr val="292929"/>
                </a:solidFill>
                <a:latin typeface="Abadi" panose="020B0604020104020204" pitchFamily="34" charset="0"/>
              </a:rPr>
              <a:t> files obtained from the SpaceX API calls were converted to a dataframe</a:t>
            </a:r>
          </a:p>
          <a:p>
            <a:r>
              <a:rPr lang="en-US" sz="2400" dirty="0">
                <a:solidFill>
                  <a:srgbClr val="292929"/>
                </a:solidFill>
                <a:latin typeface="Abadi" panose="020B0604020104020204" pitchFamily="34" charset="0"/>
              </a:rPr>
              <a:t>Missing values in the Payload Mass column were replaced with the mean of the </a:t>
            </a:r>
            <a:r>
              <a:rPr lang="en-US" sz="2400" dirty="0" smtClean="0">
                <a:solidFill>
                  <a:srgbClr val="292929"/>
                </a:solidFill>
                <a:latin typeface="Abadi" panose="020B0604020104020204" pitchFamily="34" charset="0"/>
              </a:rPr>
              <a:t>column</a:t>
            </a:r>
          </a:p>
          <a:p>
            <a:r>
              <a:rPr lang="en-US" sz="2400" dirty="0" smtClean="0">
                <a:solidFill>
                  <a:srgbClr val="292929"/>
                </a:solidFill>
                <a:latin typeface="Abadi" panose="020B0604020104020204" pitchFamily="34" charset="0"/>
              </a:rPr>
              <a:t>Dataframe was updated to only include data on Falcon 9 rockets</a:t>
            </a:r>
          </a:p>
          <a:p>
            <a:r>
              <a:rPr lang="en-US" sz="2400" dirty="0" smtClean="0">
                <a:solidFill>
                  <a:srgbClr val="292929"/>
                </a:solidFill>
                <a:latin typeface="Abadi" panose="020B0604020104020204" pitchFamily="34" charset="0"/>
              </a:rPr>
              <a:t>Dataset labelled part1.csv</a:t>
            </a:r>
          </a:p>
          <a:p>
            <a:r>
              <a:rPr lang="en-US" sz="2400" dirty="0" smtClean="0">
                <a:solidFill>
                  <a:srgbClr val="292929"/>
                </a:solidFill>
                <a:latin typeface="Abadi"/>
              </a:rPr>
              <a:t>Outcome </a:t>
            </a:r>
            <a:r>
              <a:rPr lang="en-US" sz="2400" dirty="0">
                <a:solidFill>
                  <a:srgbClr val="292929"/>
                </a:solidFill>
                <a:latin typeface="Abadi"/>
              </a:rPr>
              <a:t>values were reclassified as success (1) or fail (0) to aid in EDA and ML </a:t>
            </a:r>
            <a:r>
              <a:rPr lang="en-US" sz="2400" dirty="0" smtClean="0">
                <a:solidFill>
                  <a:srgbClr val="292929"/>
                </a:solidFill>
                <a:latin typeface="Abadi"/>
              </a:rPr>
              <a:t>classification</a:t>
            </a:r>
          </a:p>
          <a:p>
            <a:r>
              <a:rPr lang="en-US" sz="2400" dirty="0" smtClean="0">
                <a:solidFill>
                  <a:srgbClr val="292929"/>
                </a:solidFill>
                <a:latin typeface="Abadi" panose="020B0604020104020204" pitchFamily="34" charset="0"/>
              </a:rPr>
              <a:t>Updated dataset </a:t>
            </a:r>
            <a:r>
              <a:rPr lang="en-US" sz="2400" dirty="0">
                <a:solidFill>
                  <a:srgbClr val="292929"/>
                </a:solidFill>
                <a:latin typeface="Abadi" panose="020B0604020104020204" pitchFamily="34" charset="0"/>
              </a:rPr>
              <a:t>labelled </a:t>
            </a:r>
            <a:r>
              <a:rPr lang="en-US" sz="2400" dirty="0" smtClean="0">
                <a:solidFill>
                  <a:srgbClr val="292929"/>
                </a:solidFill>
                <a:latin typeface="Abadi" panose="020B0604020104020204" pitchFamily="34" charset="0"/>
              </a:rPr>
              <a:t>part2.csv</a:t>
            </a:r>
            <a:endParaRPr lang="en-US" sz="2200" dirty="0">
              <a:solidFill>
                <a:schemeClr val="accent3">
                  <a:lumMod val="25000"/>
                </a:schemeClr>
              </a:solidFill>
              <a:latin typeface="Abadi" panose="020B0604020104020204" pitchFamily="34" charset="0"/>
            </a:endParaRPr>
          </a:p>
          <a:p>
            <a:r>
              <a:rPr lang="en-US" sz="2200" dirty="0">
                <a:solidFill>
                  <a:srgbClr val="FF0000"/>
                </a:solidFill>
                <a:latin typeface="Abadi" panose="020B0604020104020204" pitchFamily="34" charset="0"/>
              </a:rPr>
              <a:t>GitHub URL</a:t>
            </a:r>
            <a:r>
              <a:rPr lang="en-US" sz="2200" dirty="0" smtClean="0">
                <a:solidFill>
                  <a:srgbClr val="FF0000"/>
                </a:solidFill>
                <a:latin typeface="Abadi" panose="020B0604020104020204" pitchFamily="34" charset="0"/>
              </a:rPr>
              <a:t>: </a:t>
            </a:r>
            <a:r>
              <a:rPr lang="en-US" sz="2200" dirty="0" smtClean="0">
                <a:solidFill>
                  <a:srgbClr val="FF0000"/>
                </a:solidFill>
                <a:latin typeface="Abadi" panose="020B0604020104020204" pitchFamily="34" charset="0"/>
                <a:hlinkClick r:id="rId3"/>
              </a:rPr>
              <a:t>https</a:t>
            </a:r>
            <a:r>
              <a:rPr lang="en-US" sz="2200" dirty="0">
                <a:solidFill>
                  <a:srgbClr val="FF0000"/>
                </a:solidFill>
                <a:latin typeface="Abadi" panose="020B0604020104020204" pitchFamily="34" charset="0"/>
                <a:hlinkClick r:id="rId3"/>
              </a:rPr>
              <a:t>://</a:t>
            </a:r>
            <a:r>
              <a:rPr lang="en-US" sz="2200" dirty="0" smtClean="0">
                <a:solidFill>
                  <a:srgbClr val="FF0000"/>
                </a:solidFill>
                <a:latin typeface="Abadi" panose="020B0604020104020204" pitchFamily="34" charset="0"/>
                <a:hlinkClick r:id="rId3"/>
              </a:rPr>
              <a:t>github.com/SwatsonDS/IBM_DS_Capstone_Project/blob/main/Exploratory%20Data%20Analysis.ipynb</a:t>
            </a:r>
            <a:endParaRPr lang="en-US" sz="2200" dirty="0" smtClean="0">
              <a:solidFill>
                <a:srgbClr val="FF0000"/>
              </a:solidFill>
              <a:latin typeface="Abadi" panose="020B0604020104020204" pitchFamily="34" charset="0"/>
            </a:endParaRPr>
          </a:p>
          <a:p>
            <a:endParaRPr lang="en-US" dirty="0" smtClean="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286933"/>
            <a:ext cx="10515601" cy="4890030"/>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Dataset was first loaded into a dataframe</a:t>
            </a:r>
          </a:p>
          <a:p>
            <a:pPr>
              <a:lnSpc>
                <a:spcPct val="100000"/>
              </a:lnSpc>
              <a:spcBef>
                <a:spcPts val="1400"/>
              </a:spcBef>
            </a:pPr>
            <a:r>
              <a:rPr lang="en-US" sz="2200" dirty="0" smtClean="0">
                <a:solidFill>
                  <a:schemeClr val="accent3">
                    <a:lumMod val="25000"/>
                  </a:schemeClr>
                </a:solidFill>
                <a:latin typeface="Abadi"/>
              </a:rPr>
              <a:t>Utilizing the Seaborn library in Python:</a:t>
            </a:r>
          </a:p>
          <a:p>
            <a:pPr lvl="1">
              <a:lnSpc>
                <a:spcPct val="100000"/>
              </a:lnSpc>
              <a:spcBef>
                <a:spcPts val="1400"/>
              </a:spcBef>
            </a:pPr>
            <a:r>
              <a:rPr lang="en-US" sz="1800" dirty="0" smtClean="0">
                <a:solidFill>
                  <a:schemeClr val="accent3">
                    <a:lumMod val="25000"/>
                  </a:schemeClr>
                </a:solidFill>
                <a:latin typeface="Abadi"/>
              </a:rPr>
              <a:t>Scatterplots </a:t>
            </a:r>
            <a:r>
              <a:rPr lang="en-US" sz="1800" dirty="0" smtClean="0">
                <a:solidFill>
                  <a:schemeClr val="accent3">
                    <a:lumMod val="25000"/>
                  </a:schemeClr>
                </a:solidFill>
                <a:latin typeface="Abadi"/>
              </a:rPr>
              <a:t>were </a:t>
            </a:r>
            <a:r>
              <a:rPr lang="en-US" sz="1800" dirty="0" smtClean="0">
                <a:solidFill>
                  <a:schemeClr val="accent3">
                    <a:lumMod val="25000"/>
                  </a:schemeClr>
                </a:solidFill>
                <a:latin typeface="Abadi"/>
              </a:rPr>
              <a:t>created </a:t>
            </a:r>
            <a:r>
              <a:rPr lang="en-US" sz="1800" dirty="0" smtClean="0">
                <a:solidFill>
                  <a:schemeClr val="accent3">
                    <a:lumMod val="25000"/>
                  </a:schemeClr>
                </a:solidFill>
                <a:latin typeface="Abadi"/>
              </a:rPr>
              <a:t>to determine if a correlation existed between the variables, Flight Number, Payload Mass, Orbit</a:t>
            </a:r>
          </a:p>
          <a:p>
            <a:pPr lvl="1">
              <a:lnSpc>
                <a:spcPct val="100000"/>
              </a:lnSpc>
              <a:spcBef>
                <a:spcPts val="1400"/>
              </a:spcBef>
            </a:pPr>
            <a:r>
              <a:rPr lang="en-US" sz="1800" dirty="0" smtClean="0">
                <a:solidFill>
                  <a:schemeClr val="accent3">
                    <a:lumMod val="25000"/>
                  </a:schemeClr>
                </a:solidFill>
                <a:latin typeface="Abadi"/>
              </a:rPr>
              <a:t>A Bar chart was utilized to visually display the success rate for each orbit type</a:t>
            </a:r>
          </a:p>
          <a:p>
            <a:pPr lvl="1">
              <a:lnSpc>
                <a:spcPct val="100000"/>
              </a:lnSpc>
              <a:spcBef>
                <a:spcPts val="1400"/>
              </a:spcBef>
            </a:pPr>
            <a:r>
              <a:rPr lang="en-US" sz="1800" dirty="0" smtClean="0">
                <a:solidFill>
                  <a:schemeClr val="accent3">
                    <a:lumMod val="25000"/>
                  </a:schemeClr>
                </a:solidFill>
                <a:latin typeface="Abadi"/>
              </a:rPr>
              <a:t>A line chart was utilized to visually depict the success rate on a yearly basis</a:t>
            </a:r>
            <a:r>
              <a:rPr lang="en-US" sz="1800" dirty="0" smtClean="0">
                <a:solidFill>
                  <a:schemeClr val="accent3">
                    <a:lumMod val="25000"/>
                  </a:schemeClr>
                </a:solidFill>
                <a:latin typeface="Abadi"/>
              </a:rPr>
              <a:t>.</a:t>
            </a:r>
          </a:p>
          <a:p>
            <a:pPr>
              <a:lnSpc>
                <a:spcPct val="100000"/>
              </a:lnSpc>
              <a:spcBef>
                <a:spcPts val="1400"/>
              </a:spcBef>
            </a:pPr>
            <a:r>
              <a:rPr lang="en-US" sz="2200" dirty="0" smtClean="0">
                <a:solidFill>
                  <a:schemeClr val="accent3">
                    <a:lumMod val="25000"/>
                  </a:schemeClr>
                </a:solidFill>
                <a:latin typeface="Abadi"/>
              </a:rPr>
              <a:t>Based on the charts display, One </a:t>
            </a:r>
            <a:r>
              <a:rPr lang="en-US" sz="2200" dirty="0">
                <a:solidFill>
                  <a:schemeClr val="accent3">
                    <a:lumMod val="25000"/>
                  </a:schemeClr>
                </a:solidFill>
                <a:latin typeface="Abadi"/>
              </a:rPr>
              <a:t>H</a:t>
            </a:r>
            <a:r>
              <a:rPr lang="en-US" sz="2200" dirty="0" smtClean="0">
                <a:solidFill>
                  <a:schemeClr val="accent3">
                    <a:lumMod val="25000"/>
                  </a:schemeClr>
                </a:solidFill>
                <a:latin typeface="Abadi"/>
              </a:rPr>
              <a:t>ot </a:t>
            </a:r>
            <a:r>
              <a:rPr lang="en-US" sz="2200" dirty="0">
                <a:solidFill>
                  <a:schemeClr val="accent3">
                    <a:lumMod val="25000"/>
                  </a:schemeClr>
                </a:solidFill>
                <a:latin typeface="Abadi"/>
              </a:rPr>
              <a:t>E</a:t>
            </a:r>
            <a:r>
              <a:rPr lang="en-US" sz="2200" dirty="0" smtClean="0">
                <a:solidFill>
                  <a:schemeClr val="accent3">
                    <a:lumMod val="25000"/>
                  </a:schemeClr>
                </a:solidFill>
                <a:latin typeface="Abadi"/>
              </a:rPr>
              <a:t>ncoding was performed on columns Orbit, Launch Site, Landing Pad, and Serial (saved as dataset_part3) to convert categorical data to binary to allow for better prediction in machine learning algorithms</a:t>
            </a:r>
            <a:endParaRPr lang="en-US" sz="2200" dirty="0">
              <a:solidFill>
                <a:schemeClr val="accent3">
                  <a:lumMod val="25000"/>
                </a:schemeClr>
              </a:solidFill>
              <a:latin typeface="Abadi"/>
            </a:endParaRPr>
          </a:p>
          <a:p>
            <a:pPr>
              <a:lnSpc>
                <a:spcPct val="100000"/>
              </a:lnSpc>
              <a:spcBef>
                <a:spcPts val="1400"/>
              </a:spcBef>
            </a:pPr>
            <a:r>
              <a:rPr lang="en-US" sz="2200" dirty="0">
                <a:solidFill>
                  <a:srgbClr val="FF0000"/>
                </a:solidFill>
                <a:latin typeface="Abadi" panose="020B0604020104020204" pitchFamily="34" charset="0"/>
              </a:rPr>
              <a:t>GitHub URL: </a:t>
            </a:r>
            <a:r>
              <a:rPr lang="en-US" sz="2200" dirty="0">
                <a:solidFill>
                  <a:srgbClr val="FF0000"/>
                </a:solidFill>
                <a:latin typeface="Abadi" panose="020B0604020104020204" pitchFamily="34" charset="0"/>
                <a:hlinkClick r:id="rId3"/>
              </a:rPr>
              <a:t>https://</a:t>
            </a:r>
            <a:r>
              <a:rPr lang="en-US" sz="2200" dirty="0" smtClean="0">
                <a:solidFill>
                  <a:srgbClr val="FF0000"/>
                </a:solidFill>
                <a:latin typeface="Abadi" panose="020B0604020104020204" pitchFamily="34" charset="0"/>
                <a:hlinkClick r:id="rId3"/>
              </a:rPr>
              <a:t>github.com/SwatsonDS/IBM_DS_Capstone_Project/blob/main/EDA%20Visualization.ipynb</a:t>
            </a:r>
            <a:endParaRPr lang="en-US" sz="2200" dirty="0" smtClean="0">
              <a:solidFill>
                <a:srgbClr val="FF0000"/>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253067"/>
            <a:ext cx="10405990" cy="5072544"/>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 CSV dataset comprised of SpaceX launch information was uploaded to IBM Db2 SQL </a:t>
            </a:r>
            <a:r>
              <a:rPr lang="en-US" sz="2200" dirty="0" smtClean="0">
                <a:solidFill>
                  <a:schemeClr val="accent3">
                    <a:lumMod val="25000"/>
                  </a:schemeClr>
                </a:solidFill>
                <a:latin typeface="Abadi" panose="020B0604020104020204" pitchFamily="34" charset="0"/>
              </a:rPr>
              <a:t>server</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SQL extension was loaded and the database was then linked to the juptyer notebook file to allow for querying</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SQL queries were performed to:</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Determine </a:t>
            </a:r>
            <a:r>
              <a:rPr lang="en-US" sz="1800" dirty="0" smtClean="0">
                <a:solidFill>
                  <a:schemeClr val="accent3">
                    <a:lumMod val="25000"/>
                  </a:schemeClr>
                </a:solidFill>
                <a:latin typeface="Abadi" panose="020B0604020104020204" pitchFamily="34" charset="0"/>
              </a:rPr>
              <a:t>unique launch sites utilized by SpaceX</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Calculate the total and average payloads carried by Falcon 9 for various versions and customers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Determine the date of the first successful landing</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Determine number of successful and failed landings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FF0000"/>
                </a:solidFill>
                <a:latin typeface="Abadi" panose="020B0604020104020204" pitchFamily="34" charset="0"/>
              </a:rPr>
              <a:t>GitHub URL: </a:t>
            </a:r>
            <a:r>
              <a:rPr lang="en-US" sz="2200" dirty="0">
                <a:solidFill>
                  <a:srgbClr val="FF0000"/>
                </a:solidFill>
                <a:latin typeface="Abadi" panose="020B0604020104020204" pitchFamily="34" charset="0"/>
                <a:hlinkClick r:id="rId3"/>
              </a:rPr>
              <a:t>https://</a:t>
            </a:r>
            <a:r>
              <a:rPr lang="en-US" sz="2200" dirty="0" smtClean="0">
                <a:solidFill>
                  <a:srgbClr val="FF0000"/>
                </a:solidFill>
                <a:latin typeface="Abadi" panose="020B0604020104020204" pitchFamily="34" charset="0"/>
                <a:hlinkClick r:id="rId3"/>
              </a:rPr>
              <a:t>github.com/SwatsonDS/IBM_DS_Capstone_Project/blob/main/Exploratory%20Data%20Analysis%20with%20SQL.ipynb</a:t>
            </a:r>
            <a:endParaRPr lang="en-US" sz="2200" dirty="0" smtClean="0">
              <a:solidFill>
                <a:srgbClr val="FF0000"/>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377244"/>
            <a:ext cx="10515600" cy="4849148"/>
          </a:xfrm>
          <a:prstGeom prst="rect">
            <a:avLst/>
          </a:prstGeom>
        </p:spPr>
        <p:txBody>
          <a:bodyPr>
            <a:normAutofit fontScale="92500" lnSpcReduction="10000"/>
          </a:bodyPr>
          <a:lstStyle/>
          <a:p>
            <a:pPr>
              <a:lnSpc>
                <a:spcPct val="100000"/>
              </a:lnSpc>
              <a:spcBef>
                <a:spcPts val="1400"/>
              </a:spcBef>
            </a:pPr>
            <a:r>
              <a:rPr lang="en-US" sz="2400" dirty="0" smtClean="0">
                <a:solidFill>
                  <a:schemeClr val="accent3">
                    <a:lumMod val="25000"/>
                  </a:schemeClr>
                </a:solidFill>
                <a:latin typeface="Abadi" panose="020B0604020104020204" pitchFamily="34" charset="0"/>
              </a:rPr>
              <a:t>Maps were created using the Folium library in Python</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The coordinates from each site were collected from the dataset</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A folium map object was created of the United States</a:t>
            </a:r>
            <a:endParaRPr lang="en-US" sz="2000" dirty="0" smtClean="0">
              <a:solidFill>
                <a:schemeClr val="accent3">
                  <a:lumMod val="25000"/>
                </a:schemeClr>
              </a:solidFill>
              <a:latin typeface="Abadi" panose="020B0604020104020204" pitchFamily="34" charset="0"/>
            </a:endParaRPr>
          </a:p>
          <a:p>
            <a:pPr lvl="1">
              <a:lnSpc>
                <a:spcPct val="100000"/>
              </a:lnSpc>
              <a:spcBef>
                <a:spcPts val="1400"/>
              </a:spcBef>
            </a:pPr>
            <a:r>
              <a:rPr lang="en-US" sz="2000" dirty="0" smtClean="0">
                <a:solidFill>
                  <a:schemeClr val="accent3">
                    <a:lumMod val="25000"/>
                  </a:schemeClr>
                </a:solidFill>
                <a:latin typeface="Abadi" panose="020B0604020104020204" pitchFamily="34" charset="0"/>
              </a:rPr>
              <a:t>Markers/Circles were created to depict the location of the various launch sites utilized by SpaceX and added to the map object along with popup site label</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Marker Clusters were created to depict the number of success/fail launch attempts at each launch site </a:t>
            </a:r>
            <a:r>
              <a:rPr lang="en-US" sz="2000" dirty="0">
                <a:solidFill>
                  <a:schemeClr val="accent3">
                    <a:lumMod val="25000"/>
                  </a:schemeClr>
                </a:solidFill>
                <a:latin typeface="Abadi" panose="020B0604020104020204" pitchFamily="34" charset="0"/>
              </a:rPr>
              <a:t>and added to the map object </a:t>
            </a:r>
            <a:endParaRPr lang="en-US" sz="2000" dirty="0" smtClean="0">
              <a:solidFill>
                <a:schemeClr val="accent3">
                  <a:lumMod val="25000"/>
                </a:schemeClr>
              </a:solidFill>
              <a:latin typeface="Abadi" panose="020B0604020104020204" pitchFamily="34" charset="0"/>
            </a:endParaRPr>
          </a:p>
          <a:p>
            <a:pPr lvl="1">
              <a:lnSpc>
                <a:spcPct val="100000"/>
              </a:lnSpc>
              <a:spcBef>
                <a:spcPts val="1400"/>
              </a:spcBef>
            </a:pPr>
            <a:r>
              <a:rPr lang="en-US" sz="2000" dirty="0" smtClean="0">
                <a:solidFill>
                  <a:schemeClr val="accent3">
                    <a:lumMod val="25000"/>
                  </a:schemeClr>
                </a:solidFill>
                <a:latin typeface="Abadi" panose="020B0604020104020204" pitchFamily="34" charset="0"/>
              </a:rPr>
              <a:t>Distances were calculated from one launch site to various landmarks (city, highway, railway) to determine the proximity of each to the launch site</a:t>
            </a:r>
          </a:p>
          <a:p>
            <a:pPr lvl="2">
              <a:lnSpc>
                <a:spcPct val="100000"/>
              </a:lnSpc>
              <a:spcBef>
                <a:spcPts val="1400"/>
              </a:spcBef>
            </a:pPr>
            <a:r>
              <a:rPr lang="en-US" sz="1800" dirty="0" smtClean="0">
                <a:solidFill>
                  <a:schemeClr val="accent3">
                    <a:lumMod val="25000"/>
                  </a:schemeClr>
                </a:solidFill>
                <a:latin typeface="Abadi" panose="020B0604020104020204" pitchFamily="34" charset="0"/>
              </a:rPr>
              <a:t>Lines and markers were added to the created Folium map to highlight the distances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rgbClr val="FF0000"/>
                </a:solidFill>
                <a:latin typeface="Abadi" panose="020B0604020104020204" pitchFamily="34" charset="0"/>
              </a:rPr>
              <a:t>GitHub </a:t>
            </a:r>
            <a:r>
              <a:rPr lang="en-US" sz="2200" dirty="0">
                <a:solidFill>
                  <a:srgbClr val="FF0000"/>
                </a:solidFill>
                <a:latin typeface="Abadi" panose="020B0604020104020204" pitchFamily="34" charset="0"/>
              </a:rPr>
              <a:t>URL: </a:t>
            </a:r>
            <a:r>
              <a:rPr lang="en-US" sz="2200" dirty="0">
                <a:solidFill>
                  <a:srgbClr val="FF0000"/>
                </a:solidFill>
                <a:latin typeface="Abadi" panose="020B0604020104020204" pitchFamily="34" charset="0"/>
                <a:hlinkClick r:id="rId3"/>
              </a:rPr>
              <a:t>https://</a:t>
            </a:r>
            <a:r>
              <a:rPr lang="en-US" sz="2200" dirty="0" smtClean="0">
                <a:solidFill>
                  <a:srgbClr val="FF0000"/>
                </a:solidFill>
                <a:latin typeface="Abadi" panose="020B0604020104020204" pitchFamily="34" charset="0"/>
                <a:hlinkClick r:id="rId3"/>
              </a:rPr>
              <a:t>github.com/SwatsonDS/IBM_DS_Capstone_Project/blob/main/Visualization%20with%20Folium.ipynb</a:t>
            </a:r>
            <a:endParaRPr lang="en-US" sz="2200" dirty="0" smtClean="0">
              <a:solidFill>
                <a:srgbClr val="FF0000"/>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11111"/>
            <a:ext cx="10515600" cy="4765852"/>
          </a:xfrm>
          <a:prstGeom prst="rect">
            <a:avLst/>
          </a:prstGeom>
        </p:spPr>
        <p:txBody>
          <a:bodyPr vert="horz" lIns="91440" tIns="45720" rIns="91440" bIns="45720" rtlCol="0" anchor="t">
            <a:normAutofit/>
          </a:bodyPr>
          <a:lstStyle/>
          <a:p>
            <a:pPr>
              <a:lnSpc>
                <a:spcPct val="100000"/>
              </a:lnSpc>
              <a:spcBef>
                <a:spcPts val="1400"/>
              </a:spcBef>
            </a:pPr>
            <a:r>
              <a:rPr lang="en-US" sz="2400" dirty="0" smtClean="0">
                <a:solidFill>
                  <a:schemeClr val="accent3">
                    <a:lumMod val="25000"/>
                  </a:schemeClr>
                </a:solidFill>
                <a:latin typeface="Abadi" panose="020B0604020104020204" pitchFamily="34" charset="0"/>
              </a:rPr>
              <a:t>Created Interactive Dashboard utilizing the Plotly library in Python</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Created Dash application</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Created Dash layout:</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Created dropdown list to allow for launch site selection</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Created interactive pie chart to depict the number of successful/failed launches per launch site. This </a:t>
            </a:r>
            <a:r>
              <a:rPr lang="en-US" sz="1400" dirty="0" smtClean="0">
                <a:solidFill>
                  <a:schemeClr val="accent3">
                    <a:lumMod val="25000"/>
                  </a:schemeClr>
                </a:solidFill>
                <a:latin typeface="Abadi" panose="020B0604020104020204" pitchFamily="34" charset="0"/>
              </a:rPr>
              <a:t>will allow for a visual representation of successful launches for each site. Utilize callback function to link dropdown list to pie chart.</a:t>
            </a:r>
            <a:endParaRPr lang="en-US" sz="1400" dirty="0" smtClean="0">
              <a:solidFill>
                <a:schemeClr val="accent3">
                  <a:lumMod val="25000"/>
                </a:schemeClr>
              </a:solidFill>
              <a:latin typeface="Abadi" panose="020B0604020104020204" pitchFamily="34" charset="0"/>
            </a:endParaRPr>
          </a:p>
          <a:p>
            <a:pPr lvl="2">
              <a:lnSpc>
                <a:spcPct val="100000"/>
              </a:lnSpc>
              <a:spcBef>
                <a:spcPts val="1400"/>
              </a:spcBef>
            </a:pPr>
            <a:r>
              <a:rPr lang="en-US" sz="1400" dirty="0" smtClean="0">
                <a:solidFill>
                  <a:schemeClr val="accent3">
                    <a:lumMod val="25000"/>
                  </a:schemeClr>
                </a:solidFill>
                <a:latin typeface="Abadi" panose="020B0604020104020204" pitchFamily="34" charset="0"/>
              </a:rPr>
              <a:t>Created slider to select payload range.</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Created interactive scatterplot that visualizes the payload mass vs. success rate by each Falcon 9 booster version type</a:t>
            </a:r>
            <a:r>
              <a:rPr lang="en-US" sz="1400" dirty="0">
                <a:solidFill>
                  <a:schemeClr val="accent3">
                    <a:lumMod val="25000"/>
                  </a:schemeClr>
                </a:solidFill>
                <a:latin typeface="Abadi" panose="020B0604020104020204" pitchFamily="34" charset="0"/>
              </a:rPr>
              <a:t>. This will allow for a visual representation of </a:t>
            </a:r>
            <a:r>
              <a:rPr lang="en-US" sz="1400" dirty="0" smtClean="0">
                <a:solidFill>
                  <a:schemeClr val="accent3">
                    <a:lumMod val="25000"/>
                  </a:schemeClr>
                </a:solidFill>
                <a:latin typeface="Abadi" panose="020B0604020104020204" pitchFamily="34" charset="0"/>
              </a:rPr>
              <a:t>success rate for each booster type based on the payload. </a:t>
            </a:r>
            <a:r>
              <a:rPr lang="en-US" sz="1400" dirty="0">
                <a:solidFill>
                  <a:schemeClr val="accent3">
                    <a:lumMod val="25000"/>
                  </a:schemeClr>
                </a:solidFill>
                <a:latin typeface="Abadi" panose="020B0604020104020204" pitchFamily="34" charset="0"/>
              </a:rPr>
              <a:t>Utilize callback function to link </a:t>
            </a:r>
            <a:r>
              <a:rPr lang="en-US" sz="1400" dirty="0" smtClean="0">
                <a:solidFill>
                  <a:schemeClr val="accent3">
                    <a:lumMod val="25000"/>
                  </a:schemeClr>
                </a:solidFill>
                <a:latin typeface="Abadi" panose="020B0604020104020204" pitchFamily="34" charset="0"/>
              </a:rPr>
              <a:t>slider to scatterplot.</a:t>
            </a:r>
          </a:p>
          <a:p>
            <a:pPr>
              <a:lnSpc>
                <a:spcPct val="100000"/>
              </a:lnSpc>
              <a:spcBef>
                <a:spcPts val="1400"/>
              </a:spcBef>
            </a:pPr>
            <a:r>
              <a:rPr lang="en-US" sz="2000" dirty="0" smtClean="0">
                <a:solidFill>
                  <a:srgbClr val="FF0000"/>
                </a:solidFill>
                <a:latin typeface="Abadi" panose="020B0604020104020204" pitchFamily="34" charset="0"/>
              </a:rPr>
              <a:t>GitHub </a:t>
            </a:r>
            <a:r>
              <a:rPr lang="en-US" sz="2000" dirty="0">
                <a:solidFill>
                  <a:srgbClr val="FF0000"/>
                </a:solidFill>
                <a:latin typeface="Abadi" panose="020B0604020104020204" pitchFamily="34" charset="0"/>
              </a:rPr>
              <a:t>URL: </a:t>
            </a:r>
            <a:r>
              <a:rPr lang="en-US" sz="2000" dirty="0">
                <a:solidFill>
                  <a:srgbClr val="FF0000"/>
                </a:solidFill>
                <a:latin typeface="Abadi" panose="020B0604020104020204" pitchFamily="34" charset="0"/>
                <a:hlinkClick r:id="rId3"/>
              </a:rPr>
              <a:t>https://</a:t>
            </a:r>
            <a:r>
              <a:rPr lang="en-US" sz="2000" dirty="0" smtClean="0">
                <a:solidFill>
                  <a:srgbClr val="FF0000"/>
                </a:solidFill>
                <a:latin typeface="Abadi" panose="020B0604020104020204" pitchFamily="34" charset="0"/>
                <a:hlinkClick r:id="rId3"/>
              </a:rPr>
              <a:t>github.com/SwatsonDS/IBM_DS_Capstone_Project/blob/main/spacex_dash_app_final.py</a:t>
            </a:r>
            <a:endParaRPr lang="en-US" sz="2000" dirty="0" smtClean="0">
              <a:solidFill>
                <a:srgbClr val="FF0000"/>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75669"/>
            <a:ext cx="10157633" cy="454990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Classification models were created utilizing the </a:t>
            </a:r>
            <a:r>
              <a:rPr lang="en-US" sz="2200" dirty="0" err="1" smtClean="0">
                <a:solidFill>
                  <a:schemeClr val="accent3">
                    <a:lumMod val="25000"/>
                  </a:schemeClr>
                </a:solidFill>
                <a:latin typeface="Abadi" panose="020B0604020104020204" pitchFamily="34" charset="0"/>
              </a:rPr>
              <a:t>Sci</a:t>
            </a:r>
            <a:r>
              <a:rPr lang="en-US" sz="2200" dirty="0" smtClean="0">
                <a:solidFill>
                  <a:schemeClr val="accent3">
                    <a:lumMod val="25000"/>
                  </a:schemeClr>
                </a:solidFill>
                <a:latin typeface="Abadi" panose="020B0604020104020204" pitchFamily="34" charset="0"/>
              </a:rPr>
              <a:t>-kit learn library in Python</a:t>
            </a:r>
          </a:p>
          <a:p>
            <a:pPr lvl="1">
              <a:lnSpc>
                <a:spcPct val="100000"/>
              </a:lnSpc>
              <a:spcBef>
                <a:spcPts val="1400"/>
              </a:spcBef>
            </a:pPr>
            <a:r>
              <a:rPr lang="en-US" sz="1800" dirty="0" smtClean="0">
                <a:solidFill>
                  <a:srgbClr val="292929"/>
                </a:solidFill>
                <a:latin typeface="Abadi" panose="020B0604020104020204" pitchFamily="34" charset="0"/>
              </a:rPr>
              <a:t>The dataset utilized was part3.csv (after one hot encoding was performed)</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dataset was standardized utilizing the Standard Scalar transform method</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dataset was split into a training portion (80%) and a testing portion (20%)</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To determine the best hyperparameters, a </a:t>
            </a:r>
            <a:r>
              <a:rPr lang="en-US" sz="1800" dirty="0" err="1" smtClean="0">
                <a:solidFill>
                  <a:schemeClr val="accent3">
                    <a:lumMod val="25000"/>
                  </a:schemeClr>
                </a:solidFill>
                <a:latin typeface="Abadi" panose="020B0604020104020204" pitchFamily="34" charset="0"/>
              </a:rPr>
              <a:t>GridSearchCV</a:t>
            </a:r>
            <a:r>
              <a:rPr lang="en-US" sz="1800" dirty="0" smtClean="0">
                <a:solidFill>
                  <a:schemeClr val="accent3">
                    <a:lumMod val="25000"/>
                  </a:schemeClr>
                </a:solidFill>
                <a:latin typeface="Abadi" panose="020B0604020104020204" pitchFamily="34" charset="0"/>
              </a:rPr>
              <a:t> object was created for each classification model to perform an exhaustive search of specified parameters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best hyperparameters for each classification model were then used to test each model accuracy on the test data</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FF0000"/>
                </a:solidFill>
                <a:latin typeface="Abadi" panose="020B0604020104020204" pitchFamily="34" charset="0"/>
              </a:rPr>
              <a:t>GitHub URL: </a:t>
            </a:r>
            <a:r>
              <a:rPr lang="en-US" sz="2200" dirty="0">
                <a:solidFill>
                  <a:srgbClr val="FF0000"/>
                </a:solidFill>
                <a:latin typeface="Abadi" panose="020B0604020104020204" pitchFamily="34" charset="0"/>
                <a:hlinkClick r:id="rId3"/>
              </a:rPr>
              <a:t>https://</a:t>
            </a:r>
            <a:r>
              <a:rPr lang="en-US" sz="2200" dirty="0" smtClean="0">
                <a:solidFill>
                  <a:srgbClr val="FF0000"/>
                </a:solidFill>
                <a:latin typeface="Abadi" panose="020B0604020104020204" pitchFamily="34" charset="0"/>
                <a:hlinkClick r:id="rId3"/>
              </a:rPr>
              <a:t>github.com/SwatsonDS/IBM_DS_Capstone_Project/blob/main/Machine%20Learning%20Prediction.ipynb</a:t>
            </a:r>
            <a:endParaRPr lang="en-US" sz="2200" dirty="0" smtClean="0">
              <a:solidFill>
                <a:srgbClr val="FF0000"/>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931378" y="1631243"/>
            <a:ext cx="4354233" cy="4394330"/>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Shown is </a:t>
            </a:r>
            <a:r>
              <a:rPr lang="en-CA" sz="2200" dirty="0">
                <a:solidFill>
                  <a:schemeClr val="accent3">
                    <a:lumMod val="25000"/>
                  </a:schemeClr>
                </a:solidFill>
                <a:latin typeface="Abadi" panose="020B0604020104020204" pitchFamily="34" charset="0"/>
              </a:rPr>
              <a:t>a scatter plot of Flight Number vs. Launch </a:t>
            </a:r>
            <a:r>
              <a:rPr lang="en-CA" sz="2200" dirty="0" smtClean="0">
                <a:solidFill>
                  <a:schemeClr val="accent3">
                    <a:lumMod val="25000"/>
                  </a:schemeClr>
                </a:solidFill>
                <a:latin typeface="Abadi" panose="020B0604020104020204" pitchFamily="34" charset="0"/>
              </a:rPr>
              <a:t>Site</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Class 0 – Failure</a:t>
            </a:r>
          </a:p>
          <a:p>
            <a:pPr lvl="1">
              <a:lnSpc>
                <a:spcPct val="100000"/>
              </a:lnSpc>
              <a:spcBef>
                <a:spcPts val="1400"/>
              </a:spcBef>
            </a:pPr>
            <a:r>
              <a:rPr lang="en-CA" sz="1800" dirty="0" smtClean="0">
                <a:solidFill>
                  <a:schemeClr val="accent3">
                    <a:lumMod val="25000"/>
                  </a:schemeClr>
                </a:solidFill>
                <a:latin typeface="Abadi" panose="020B0604020104020204" pitchFamily="34" charset="0"/>
              </a:rPr>
              <a:t>Class </a:t>
            </a:r>
            <a:r>
              <a:rPr lang="en-CA" sz="1800" dirty="0">
                <a:solidFill>
                  <a:schemeClr val="accent3">
                    <a:lumMod val="25000"/>
                  </a:schemeClr>
                </a:solidFill>
                <a:latin typeface="Abadi" panose="020B0604020104020204" pitchFamily="34" charset="0"/>
              </a:rPr>
              <a:t>1 – S</a:t>
            </a:r>
            <a:r>
              <a:rPr lang="en-CA" sz="1800" dirty="0" smtClean="0">
                <a:solidFill>
                  <a:schemeClr val="accent3">
                    <a:lumMod val="25000"/>
                  </a:schemeClr>
                </a:solidFill>
                <a:latin typeface="Abadi" panose="020B0604020104020204" pitchFamily="34" charset="0"/>
              </a:rPr>
              <a:t>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latin typeface="Abadi" panose="020B0604020104020204" pitchFamily="34" charset="0"/>
              </a:rPr>
              <a:t>No correlation between flight number and launch site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457267"/>
            <a:ext cx="5193651" cy="4711111"/>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953956" y="1473890"/>
            <a:ext cx="4504016" cy="4761905"/>
          </a:xfrm>
          <a:prstGeom prst="rect">
            <a:avLst/>
          </a:prstGeom>
        </p:spPr>
        <p:txBody>
          <a:bodyPr>
            <a:normAutofit fontScale="92500" lnSpcReduction="20000"/>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Shown is </a:t>
            </a:r>
            <a:r>
              <a:rPr lang="en-CA" sz="2200" dirty="0">
                <a:solidFill>
                  <a:schemeClr val="accent3">
                    <a:lumMod val="25000"/>
                  </a:schemeClr>
                </a:solidFill>
                <a:latin typeface="Abadi" panose="020B0604020104020204" pitchFamily="34" charset="0"/>
              </a:rPr>
              <a:t>a scatter plot of Payload vs. Launch Site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CA" sz="1800" dirty="0" smtClean="0">
                <a:solidFill>
                  <a:schemeClr val="accent3">
                    <a:lumMod val="25000"/>
                  </a:schemeClr>
                </a:solidFill>
                <a:latin typeface="Abadi" panose="020B0604020104020204" pitchFamily="34" charset="0"/>
              </a:rPr>
              <a:t>Class </a:t>
            </a:r>
            <a:r>
              <a:rPr lang="en-CA" sz="1800" dirty="0">
                <a:solidFill>
                  <a:schemeClr val="accent3">
                    <a:lumMod val="25000"/>
                  </a:schemeClr>
                </a:solidFill>
                <a:latin typeface="Abadi" panose="020B0604020104020204" pitchFamily="34" charset="0"/>
              </a:rPr>
              <a:t>0 – Failure</a:t>
            </a:r>
          </a:p>
          <a:p>
            <a:pPr lvl="1">
              <a:lnSpc>
                <a:spcPct val="100000"/>
              </a:lnSpc>
              <a:spcBef>
                <a:spcPts val="1400"/>
              </a:spcBef>
            </a:pPr>
            <a:r>
              <a:rPr lang="en-CA" sz="1800" dirty="0">
                <a:solidFill>
                  <a:schemeClr val="accent3">
                    <a:lumMod val="25000"/>
                  </a:schemeClr>
                </a:solidFill>
                <a:latin typeface="Abadi" panose="020B0604020104020204" pitchFamily="34" charset="0"/>
              </a:rPr>
              <a:t>Class 1 – </a:t>
            </a:r>
            <a:r>
              <a:rPr lang="en-CA" sz="1800" dirty="0" smtClean="0">
                <a:solidFill>
                  <a:schemeClr val="accent3">
                    <a:lumMod val="25000"/>
                  </a:schemeClr>
                </a:solidFill>
                <a:latin typeface="Abadi" panose="020B0604020104020204" pitchFamily="34" charset="0"/>
              </a:rPr>
              <a:t>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latin typeface="Abadi" panose="020B0604020104020204" pitchFamily="34" charset="0"/>
              </a:rPr>
              <a:t>Higher payload mass result in a higher success rate</a:t>
            </a:r>
          </a:p>
          <a:p>
            <a:pPr lvl="1">
              <a:lnSpc>
                <a:spcPct val="100000"/>
              </a:lnSpc>
              <a:spcBef>
                <a:spcPts val="1400"/>
              </a:spcBef>
            </a:pPr>
            <a:r>
              <a:rPr lang="en-US" sz="1800" dirty="0" smtClean="0">
                <a:latin typeface="Abadi" panose="020B0604020104020204" pitchFamily="34" charset="0"/>
              </a:rPr>
              <a:t>CCAFS/KSC Overall Success rate: </a:t>
            </a:r>
            <a:r>
              <a:rPr lang="en-US" sz="1800" dirty="0" smtClean="0">
                <a:solidFill>
                  <a:srgbClr val="FF0000"/>
                </a:solidFill>
                <a:latin typeface="Abadi" panose="020B0604020104020204" pitchFamily="34" charset="0"/>
              </a:rPr>
              <a:t>60% / 77% </a:t>
            </a:r>
          </a:p>
          <a:p>
            <a:pPr lvl="1">
              <a:lnSpc>
                <a:spcPct val="100000"/>
              </a:lnSpc>
              <a:spcBef>
                <a:spcPts val="1400"/>
              </a:spcBef>
            </a:pPr>
            <a:r>
              <a:rPr lang="en-US" sz="1800" dirty="0" smtClean="0">
                <a:latin typeface="Abadi" panose="020B0604020104020204" pitchFamily="34" charset="0"/>
              </a:rPr>
              <a:t>CCAFS/KSC Success rate with Payload Mass above 10M kg: </a:t>
            </a:r>
            <a:r>
              <a:rPr lang="en-US" sz="1800" dirty="0" smtClean="0">
                <a:solidFill>
                  <a:srgbClr val="FF0000"/>
                </a:solidFill>
                <a:latin typeface="Abadi" panose="020B0604020104020204" pitchFamily="34" charset="0"/>
              </a:rPr>
              <a:t>89%/83%</a:t>
            </a:r>
            <a:endParaRPr lang="en-US" sz="1800" dirty="0">
              <a:solidFill>
                <a:srgbClr val="FF0000"/>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Site VAFB has no launches with payload above 10,000 kg</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Success rate: 77%</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473890"/>
            <a:ext cx="5244444" cy="4761905"/>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353373" y="1506380"/>
            <a:ext cx="4014538" cy="3980020"/>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Shown is </a:t>
            </a: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smtClean="0">
                <a:solidFill>
                  <a:schemeClr val="accent3">
                    <a:lumMod val="25000"/>
                  </a:schemeClr>
                </a:solidFill>
                <a:latin typeface="Abadi" panose="020B0604020104020204" pitchFamily="34" charset="0"/>
              </a:rPr>
              <a:t>Orbits ‘ES-L1’, ‘GEO’, ‘HEO’, and ‘SSO’ have high success rates (100%)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There have been no successful launches to ‘SO’ orbit </a:t>
            </a:r>
          </a:p>
          <a:p>
            <a:pPr lvl="1">
              <a:lnSpc>
                <a:spcPct val="100000"/>
              </a:lnSpc>
              <a:spcBef>
                <a:spcPts val="1400"/>
              </a:spcBef>
            </a:pPr>
            <a:r>
              <a:rPr lang="en-US" sz="1800" dirty="0">
                <a:solidFill>
                  <a:schemeClr val="accent3">
                    <a:lumMod val="25000"/>
                  </a:schemeClr>
                </a:solidFill>
                <a:latin typeface="Abadi" panose="020B0604020104020204" pitchFamily="34" charset="0"/>
              </a:rPr>
              <a:t>O</a:t>
            </a:r>
            <a:r>
              <a:rPr lang="en-US" sz="1800" dirty="0" smtClean="0">
                <a:solidFill>
                  <a:schemeClr val="accent3">
                    <a:lumMod val="25000"/>
                  </a:schemeClr>
                </a:solidFill>
                <a:latin typeface="Abadi" panose="020B0604020104020204" pitchFamily="34" charset="0"/>
              </a:rPr>
              <a:t>nly 1 launch attempted</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708364"/>
            <a:ext cx="6352190" cy="4229591"/>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953956" y="1471445"/>
            <a:ext cx="4504016" cy="455412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Shown is </a:t>
            </a: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a:t>
            </a:r>
            <a:r>
              <a:rPr lang="en-US" sz="2200" dirty="0" smtClean="0">
                <a:solidFill>
                  <a:schemeClr val="accent3">
                    <a:lumMod val="25000"/>
                  </a:schemeClr>
                </a:solidFill>
                <a:latin typeface="Abadi" panose="020B0604020104020204" pitchFamily="34" charset="0"/>
              </a:rPr>
              <a:t>plot </a:t>
            </a:r>
            <a:r>
              <a:rPr lang="en-US" sz="2200" dirty="0">
                <a:solidFill>
                  <a:schemeClr val="accent3">
                    <a:lumMod val="25000"/>
                  </a:schemeClr>
                </a:solidFill>
                <a:latin typeface="Abadi" panose="020B0604020104020204" pitchFamily="34" charset="0"/>
              </a:rPr>
              <a:t>of Flight number vs. Orbit type</a:t>
            </a:r>
          </a:p>
          <a:p>
            <a:pPr lvl="1">
              <a:lnSpc>
                <a:spcPct val="100000"/>
              </a:lnSpc>
              <a:spcBef>
                <a:spcPts val="1400"/>
              </a:spcBef>
            </a:pPr>
            <a:r>
              <a:rPr lang="en-CA" sz="1800" dirty="0">
                <a:solidFill>
                  <a:schemeClr val="accent3">
                    <a:lumMod val="25000"/>
                  </a:schemeClr>
                </a:solidFill>
                <a:latin typeface="Abadi" panose="020B0604020104020204" pitchFamily="34" charset="0"/>
              </a:rPr>
              <a:t>Class 0 – Failure</a:t>
            </a:r>
          </a:p>
          <a:p>
            <a:pPr lvl="1">
              <a:lnSpc>
                <a:spcPct val="100000"/>
              </a:lnSpc>
              <a:spcBef>
                <a:spcPts val="1400"/>
              </a:spcBef>
            </a:pPr>
            <a:r>
              <a:rPr lang="en-CA" sz="1800" dirty="0">
                <a:solidFill>
                  <a:schemeClr val="accent3">
                    <a:lumMod val="25000"/>
                  </a:schemeClr>
                </a:solidFill>
                <a:latin typeface="Abadi" panose="020B0604020104020204" pitchFamily="34" charset="0"/>
              </a:rPr>
              <a:t>Class 1 –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Orbit ‘SSO’ has a high success rate throughout all flights</a:t>
            </a:r>
          </a:p>
          <a:p>
            <a:pPr>
              <a:lnSpc>
                <a:spcPct val="100000"/>
              </a:lnSpc>
              <a:spcBef>
                <a:spcPts val="1400"/>
              </a:spcBef>
            </a:pPr>
            <a:r>
              <a:rPr lang="en-US" sz="2200" dirty="0" smtClean="0">
                <a:solidFill>
                  <a:schemeClr val="accent3">
                    <a:lumMod val="25000"/>
                  </a:schemeClr>
                </a:solidFill>
                <a:latin typeface="Abadi" panose="020B0604020104020204" pitchFamily="34" charset="0"/>
              </a:rPr>
              <a:t>After two failed attempts, Orbit ‘LEO’ success launches appear related to number of flights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There is no correlation between flight number and the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42" y="1471445"/>
            <a:ext cx="5568036" cy="4995248"/>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292622" y="1456267"/>
            <a:ext cx="4081360" cy="4569306"/>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Shown is </a:t>
            </a:r>
            <a:r>
              <a:rPr lang="en-CA" sz="2200" dirty="0">
                <a:solidFill>
                  <a:schemeClr val="accent3">
                    <a:lumMod val="25000"/>
                  </a:schemeClr>
                </a:solidFill>
                <a:latin typeface="Abadi" panose="020B0604020104020204" pitchFamily="34" charset="0"/>
              </a:rPr>
              <a:t>a </a:t>
            </a:r>
            <a:r>
              <a:rPr lang="en-US" sz="2200" dirty="0" smtClean="0">
                <a:solidFill>
                  <a:schemeClr val="accent3">
                    <a:lumMod val="25000"/>
                  </a:schemeClr>
                </a:solidFill>
                <a:latin typeface="Abadi" panose="020B0604020104020204" pitchFamily="34" charset="0"/>
              </a:rPr>
              <a:t>scatterplot  </a:t>
            </a:r>
            <a:r>
              <a:rPr lang="en-US" sz="2200" dirty="0">
                <a:solidFill>
                  <a:schemeClr val="accent3">
                    <a:lumMod val="25000"/>
                  </a:schemeClr>
                </a:solidFill>
                <a:latin typeface="Abadi" panose="020B0604020104020204" pitchFamily="34" charset="0"/>
              </a:rPr>
              <a:t>of payload vs. orbit type</a:t>
            </a:r>
          </a:p>
          <a:p>
            <a:pPr lvl="1">
              <a:lnSpc>
                <a:spcPct val="100000"/>
              </a:lnSpc>
              <a:spcBef>
                <a:spcPts val="1400"/>
              </a:spcBef>
            </a:pPr>
            <a:r>
              <a:rPr lang="en-CA" sz="1800" dirty="0">
                <a:solidFill>
                  <a:schemeClr val="accent3">
                    <a:lumMod val="25000"/>
                  </a:schemeClr>
                </a:solidFill>
                <a:latin typeface="Abadi" panose="020B0604020104020204" pitchFamily="34" charset="0"/>
              </a:rPr>
              <a:t>Class 0 – Failure</a:t>
            </a:r>
          </a:p>
          <a:p>
            <a:pPr lvl="1">
              <a:lnSpc>
                <a:spcPct val="100000"/>
              </a:lnSpc>
              <a:spcBef>
                <a:spcPts val="1400"/>
              </a:spcBef>
            </a:pPr>
            <a:r>
              <a:rPr lang="en-CA" sz="1800" dirty="0">
                <a:solidFill>
                  <a:schemeClr val="accent3">
                    <a:lumMod val="25000"/>
                  </a:schemeClr>
                </a:solidFill>
                <a:latin typeface="Abadi" panose="020B0604020104020204" pitchFamily="34" charset="0"/>
              </a:rPr>
              <a:t>Class 1 –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majority of the flights occur with payloads at or below 10,000 kg (83%)</a:t>
            </a:r>
          </a:p>
          <a:p>
            <a:pPr>
              <a:lnSpc>
                <a:spcPct val="100000"/>
              </a:lnSpc>
              <a:spcBef>
                <a:spcPts val="1400"/>
              </a:spcBef>
            </a:pPr>
            <a:r>
              <a:rPr lang="en-US" sz="2200" dirty="0">
                <a:solidFill>
                  <a:schemeClr val="accent3">
                    <a:lumMod val="25000"/>
                  </a:schemeClr>
                </a:solidFill>
                <a:latin typeface="Abadi" panose="020B0604020104020204" pitchFamily="34" charset="0"/>
              </a:rPr>
              <a:t>There is no correlation between </a:t>
            </a:r>
            <a:r>
              <a:rPr lang="en-US" sz="2200" dirty="0" smtClean="0">
                <a:solidFill>
                  <a:schemeClr val="accent3">
                    <a:lumMod val="25000"/>
                  </a:schemeClr>
                </a:solidFill>
                <a:latin typeface="Abadi" panose="020B0604020104020204" pitchFamily="34" charset="0"/>
              </a:rPr>
              <a:t>payload mass and </a:t>
            </a:r>
            <a:r>
              <a:rPr lang="en-US" sz="2200" dirty="0">
                <a:solidFill>
                  <a:schemeClr val="accent3">
                    <a:lumMod val="25000"/>
                  </a:schemeClr>
                </a:solidFill>
                <a:latin typeface="Abadi" panose="020B0604020104020204" pitchFamily="34" charset="0"/>
              </a:rPr>
              <a:t>the “GTO’ </a:t>
            </a:r>
            <a:r>
              <a:rPr lang="en-US" sz="2200" dirty="0" smtClean="0">
                <a:solidFill>
                  <a:schemeClr val="accent3">
                    <a:lumMod val="25000"/>
                  </a:schemeClr>
                </a:solidFill>
                <a:latin typeface="Abadi" panose="020B0604020104020204" pitchFamily="34" charset="0"/>
              </a:rPr>
              <a:t>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85" y="1365956"/>
            <a:ext cx="5512415" cy="4945349"/>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441744" y="1437579"/>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Shown is </a:t>
            </a: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rgbClr val="292929"/>
                </a:solidFill>
                <a:latin typeface="Abadi" panose="020B0604020104020204" pitchFamily="34" charset="0"/>
              </a:rPr>
              <a:t>The success rate trend of Falcon 9 launches has continued to increase since 2013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52" y="1570205"/>
            <a:ext cx="6493986" cy="4455368"/>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890933" y="1520825"/>
            <a:ext cx="3439583" cy="450474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Shown is a table of all of the launch site utilized for SpaceX Falcon 9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In total, there have been four(4) site utilized for SpaceX launches</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p:cNvGraphicFramePr>
            <a:graphicFrameLocks noGrp="1"/>
          </p:cNvGraphicFramePr>
          <p:nvPr>
            <p:extLst>
              <p:ext uri="{D42A27DB-BD31-4B8C-83A1-F6EECF244321}">
                <p14:modId xmlns:p14="http://schemas.microsoft.com/office/powerpoint/2010/main" val="2867648736"/>
              </p:ext>
            </p:extLst>
          </p:nvPr>
        </p:nvGraphicFramePr>
        <p:xfrm>
          <a:off x="1151218" y="1688871"/>
          <a:ext cx="5260872" cy="4364040"/>
        </p:xfrm>
        <a:graphic>
          <a:graphicData uri="http://schemas.openxmlformats.org/drawingml/2006/table">
            <a:tbl>
              <a:tblPr>
                <a:tableStyleId>{35758FB7-9AC5-4552-8A53-C91805E547FA}</a:tableStyleId>
              </a:tblPr>
              <a:tblGrid>
                <a:gridCol w="5260872"/>
              </a:tblGrid>
              <a:tr h="872808">
                <a:tc>
                  <a:txBody>
                    <a:bodyPr/>
                    <a:lstStyle/>
                    <a:p>
                      <a:pPr algn="ctr" fontAlgn="ctr"/>
                      <a:r>
                        <a:rPr lang="en-US" sz="3600" dirty="0" smtClean="0">
                          <a:effectLst/>
                        </a:rPr>
                        <a:t>Launch Site</a:t>
                      </a:r>
                      <a:endParaRPr lang="en-US" sz="3600" b="1" dirty="0">
                        <a:effectLst/>
                      </a:endParaRPr>
                    </a:p>
                  </a:txBody>
                  <a:tcPr anchor="ctr"/>
                </a:tc>
              </a:tr>
              <a:tr h="872808">
                <a:tc>
                  <a:txBody>
                    <a:bodyPr/>
                    <a:lstStyle/>
                    <a:p>
                      <a:pPr algn="ctr" fontAlgn="ctr"/>
                      <a:r>
                        <a:rPr lang="en-US" sz="3600" dirty="0">
                          <a:effectLst/>
                        </a:rPr>
                        <a:t>CCAFS LC-40</a:t>
                      </a:r>
                    </a:p>
                  </a:txBody>
                  <a:tcPr anchor="ctr"/>
                </a:tc>
              </a:tr>
              <a:tr h="872808">
                <a:tc>
                  <a:txBody>
                    <a:bodyPr/>
                    <a:lstStyle/>
                    <a:p>
                      <a:pPr algn="ctr" fontAlgn="ctr"/>
                      <a:r>
                        <a:rPr lang="en-US" sz="3600" dirty="0">
                          <a:effectLst/>
                        </a:rPr>
                        <a:t>CCAFS SLC-40</a:t>
                      </a:r>
                    </a:p>
                  </a:txBody>
                  <a:tcPr anchor="ctr"/>
                </a:tc>
              </a:tr>
              <a:tr h="872808">
                <a:tc>
                  <a:txBody>
                    <a:bodyPr/>
                    <a:lstStyle/>
                    <a:p>
                      <a:pPr algn="ctr" fontAlgn="ctr"/>
                      <a:r>
                        <a:rPr lang="en-US" sz="3600" dirty="0">
                          <a:effectLst/>
                        </a:rPr>
                        <a:t>KSC LC-39A</a:t>
                      </a:r>
                    </a:p>
                  </a:txBody>
                  <a:tcPr anchor="ctr"/>
                </a:tc>
              </a:tr>
              <a:tr h="872808">
                <a:tc>
                  <a:txBody>
                    <a:bodyPr/>
                    <a:lstStyle/>
                    <a:p>
                      <a:pPr algn="ctr" fontAlgn="ctr"/>
                      <a:r>
                        <a:rPr lang="en-US" sz="3600" dirty="0">
                          <a:effectLst/>
                        </a:rPr>
                        <a:t>VAFB SLC-4E</a:t>
                      </a:r>
                    </a:p>
                  </a:txBody>
                  <a:tcPr anchor="ctr"/>
                </a:tc>
              </a:tr>
            </a:tbl>
          </a:graphicData>
        </a:graphic>
      </p:graphicFrame>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66038" y="5320900"/>
            <a:ext cx="10701873" cy="955722"/>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Shown are 5 </a:t>
            </a:r>
            <a:r>
              <a:rPr lang="en-US" sz="2200" dirty="0">
                <a:solidFill>
                  <a:schemeClr val="accent3">
                    <a:lumMod val="25000"/>
                  </a:schemeClr>
                </a:solidFill>
                <a:latin typeface="Abadi" panose="020B0604020104020204" pitchFamily="34" charset="0"/>
              </a:rPr>
              <a:t>records where launch sites begin with `</a:t>
            </a:r>
            <a:r>
              <a:rPr lang="en-US" sz="2200" dirty="0" smtClean="0">
                <a:solidFill>
                  <a:schemeClr val="accent3">
                    <a:lumMod val="25000"/>
                  </a:schemeClr>
                </a:solidFill>
                <a:latin typeface="Abadi" panose="020B0604020104020204" pitchFamily="34" charset="0"/>
              </a:rPr>
              <a:t>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p:cNvGraphicFramePr>
            <a:graphicFrameLocks noGrp="1"/>
          </p:cNvGraphicFramePr>
          <p:nvPr>
            <p:extLst>
              <p:ext uri="{D42A27DB-BD31-4B8C-83A1-F6EECF244321}">
                <p14:modId xmlns:p14="http://schemas.microsoft.com/office/powerpoint/2010/main" val="2016285065"/>
              </p:ext>
            </p:extLst>
          </p:nvPr>
        </p:nvGraphicFramePr>
        <p:xfrm>
          <a:off x="666038" y="1579025"/>
          <a:ext cx="11130850" cy="3410665"/>
        </p:xfrm>
        <a:graphic>
          <a:graphicData uri="http://schemas.openxmlformats.org/drawingml/2006/table">
            <a:tbl>
              <a:tblPr>
                <a:tableStyleId>{35758FB7-9AC5-4552-8A53-C91805E547FA}</a:tableStyleId>
              </a:tblPr>
              <a:tblGrid>
                <a:gridCol w="1113085"/>
                <a:gridCol w="1113085"/>
                <a:gridCol w="1113085"/>
                <a:gridCol w="1113085"/>
                <a:gridCol w="1113085"/>
                <a:gridCol w="1113085"/>
                <a:gridCol w="1113085"/>
                <a:gridCol w="1113085"/>
                <a:gridCol w="1113085"/>
                <a:gridCol w="1113085"/>
              </a:tblGrid>
              <a:tr h="443259">
                <a:tc>
                  <a:txBody>
                    <a:bodyPr/>
                    <a:lstStyle/>
                    <a:p>
                      <a:pPr algn="ctr" fontAlgn="ctr"/>
                      <a:r>
                        <a:rPr lang="en-US" sz="1200">
                          <a:effectLst/>
                        </a:rPr>
                        <a:t>DATE</a:t>
                      </a:r>
                      <a:endParaRPr lang="en-US" sz="1200" b="1">
                        <a:effectLst/>
                      </a:endParaRPr>
                    </a:p>
                  </a:txBody>
                  <a:tcPr marL="60346" marR="60346" marT="30173" marB="30173" anchor="ctr"/>
                </a:tc>
                <a:tc>
                  <a:txBody>
                    <a:bodyPr/>
                    <a:lstStyle/>
                    <a:p>
                      <a:pPr algn="ctr" fontAlgn="ctr"/>
                      <a:r>
                        <a:rPr lang="en-US" sz="1200">
                          <a:effectLst/>
                        </a:rPr>
                        <a:t>Time (UTC)</a:t>
                      </a:r>
                      <a:endParaRPr lang="en-US" sz="1200" b="1">
                        <a:effectLst/>
                      </a:endParaRPr>
                    </a:p>
                  </a:txBody>
                  <a:tcPr marL="60346" marR="60346" marT="30173" marB="30173" anchor="ctr"/>
                </a:tc>
                <a:tc>
                  <a:txBody>
                    <a:bodyPr/>
                    <a:lstStyle/>
                    <a:p>
                      <a:pPr algn="ctr" fontAlgn="ctr"/>
                      <a:r>
                        <a:rPr lang="en-US" sz="1200">
                          <a:effectLst/>
                        </a:rPr>
                        <a:t>booster_version</a:t>
                      </a:r>
                      <a:endParaRPr lang="en-US" sz="1200" b="1">
                        <a:effectLst/>
                      </a:endParaRPr>
                    </a:p>
                  </a:txBody>
                  <a:tcPr marL="60346" marR="60346" marT="30173" marB="30173" anchor="ctr"/>
                </a:tc>
                <a:tc>
                  <a:txBody>
                    <a:bodyPr/>
                    <a:lstStyle/>
                    <a:p>
                      <a:pPr algn="ctr" fontAlgn="ctr"/>
                      <a:r>
                        <a:rPr lang="en-US" sz="1200">
                          <a:effectLst/>
                        </a:rPr>
                        <a:t>launch_site</a:t>
                      </a:r>
                      <a:endParaRPr lang="en-US" sz="1200" b="1">
                        <a:effectLst/>
                      </a:endParaRPr>
                    </a:p>
                  </a:txBody>
                  <a:tcPr marL="60346" marR="60346" marT="30173" marB="30173" anchor="ctr"/>
                </a:tc>
                <a:tc>
                  <a:txBody>
                    <a:bodyPr/>
                    <a:lstStyle/>
                    <a:p>
                      <a:pPr algn="ctr" fontAlgn="ctr"/>
                      <a:r>
                        <a:rPr lang="en-US" sz="1200">
                          <a:effectLst/>
                        </a:rPr>
                        <a:t>payload</a:t>
                      </a:r>
                      <a:endParaRPr lang="en-US" sz="1200" b="1">
                        <a:effectLst/>
                      </a:endParaRPr>
                    </a:p>
                  </a:txBody>
                  <a:tcPr marL="60346" marR="60346" marT="30173" marB="30173" anchor="ctr"/>
                </a:tc>
                <a:tc>
                  <a:txBody>
                    <a:bodyPr/>
                    <a:lstStyle/>
                    <a:p>
                      <a:pPr algn="ctr" fontAlgn="ctr"/>
                      <a:r>
                        <a:rPr lang="en-US" sz="1200">
                          <a:effectLst/>
                        </a:rPr>
                        <a:t>payload_mass__kg_</a:t>
                      </a:r>
                      <a:endParaRPr lang="en-US" sz="1200" b="1">
                        <a:effectLst/>
                      </a:endParaRPr>
                    </a:p>
                  </a:txBody>
                  <a:tcPr marL="60346" marR="60346" marT="30173" marB="30173" anchor="ctr"/>
                </a:tc>
                <a:tc>
                  <a:txBody>
                    <a:bodyPr/>
                    <a:lstStyle/>
                    <a:p>
                      <a:pPr algn="ctr" fontAlgn="ctr"/>
                      <a:r>
                        <a:rPr lang="en-US" sz="1200">
                          <a:effectLst/>
                        </a:rPr>
                        <a:t>orbit</a:t>
                      </a:r>
                      <a:endParaRPr lang="en-US" sz="1200" b="1">
                        <a:effectLst/>
                      </a:endParaRPr>
                    </a:p>
                  </a:txBody>
                  <a:tcPr marL="60346" marR="60346" marT="30173" marB="30173" anchor="ctr"/>
                </a:tc>
                <a:tc>
                  <a:txBody>
                    <a:bodyPr/>
                    <a:lstStyle/>
                    <a:p>
                      <a:pPr algn="ctr" fontAlgn="ctr"/>
                      <a:r>
                        <a:rPr lang="en-US" sz="1200">
                          <a:effectLst/>
                        </a:rPr>
                        <a:t>customer</a:t>
                      </a:r>
                      <a:endParaRPr lang="en-US" sz="1200" b="1">
                        <a:effectLst/>
                      </a:endParaRPr>
                    </a:p>
                  </a:txBody>
                  <a:tcPr marL="60346" marR="60346" marT="30173" marB="30173" anchor="ctr"/>
                </a:tc>
                <a:tc>
                  <a:txBody>
                    <a:bodyPr/>
                    <a:lstStyle/>
                    <a:p>
                      <a:pPr algn="ctr" fontAlgn="ctr"/>
                      <a:r>
                        <a:rPr lang="en-US" sz="1200">
                          <a:effectLst/>
                        </a:rPr>
                        <a:t>mission_outcome</a:t>
                      </a:r>
                      <a:endParaRPr lang="en-US" sz="1200" b="1">
                        <a:effectLst/>
                      </a:endParaRPr>
                    </a:p>
                  </a:txBody>
                  <a:tcPr marL="60346" marR="60346" marT="30173" marB="30173" anchor="ctr"/>
                </a:tc>
                <a:tc>
                  <a:txBody>
                    <a:bodyPr/>
                    <a:lstStyle/>
                    <a:p>
                      <a:pPr algn="ctr" fontAlgn="ctr"/>
                      <a:r>
                        <a:rPr lang="en-US" sz="1200">
                          <a:effectLst/>
                        </a:rPr>
                        <a:t>landing_outcome</a:t>
                      </a:r>
                      <a:endParaRPr lang="en-US" sz="1200" b="1">
                        <a:effectLst/>
                      </a:endParaRPr>
                    </a:p>
                  </a:txBody>
                  <a:tcPr marL="60346" marR="60346" marT="30173" marB="30173" anchor="ctr"/>
                </a:tc>
              </a:tr>
              <a:tr h="823743">
                <a:tc>
                  <a:txBody>
                    <a:bodyPr/>
                    <a:lstStyle/>
                    <a:p>
                      <a:pPr algn="ctr" fontAlgn="ctr"/>
                      <a:r>
                        <a:rPr lang="en-US" sz="1200">
                          <a:effectLst/>
                        </a:rPr>
                        <a:t>2010-06-04</a:t>
                      </a:r>
                    </a:p>
                  </a:txBody>
                  <a:tcPr marL="60346" marR="60346" marT="30173" marB="30173" anchor="ctr"/>
                </a:tc>
                <a:tc>
                  <a:txBody>
                    <a:bodyPr/>
                    <a:lstStyle/>
                    <a:p>
                      <a:pPr algn="ctr" fontAlgn="ctr"/>
                      <a:r>
                        <a:rPr lang="en-US" sz="1200">
                          <a:effectLst/>
                        </a:rPr>
                        <a:t>18:45:00</a:t>
                      </a:r>
                    </a:p>
                  </a:txBody>
                  <a:tcPr marL="60346" marR="60346" marT="30173" marB="30173" anchor="ctr"/>
                </a:tc>
                <a:tc>
                  <a:txBody>
                    <a:bodyPr/>
                    <a:lstStyle/>
                    <a:p>
                      <a:pPr algn="ctr" fontAlgn="ctr"/>
                      <a:r>
                        <a:rPr lang="en-US" sz="1200">
                          <a:effectLst/>
                        </a:rPr>
                        <a:t>F9 v1.0 B0003</a:t>
                      </a:r>
                    </a:p>
                  </a:txBody>
                  <a:tcPr marL="60346" marR="60346" marT="30173" marB="30173" anchor="ctr"/>
                </a:tc>
                <a:tc>
                  <a:txBody>
                    <a:bodyPr/>
                    <a:lstStyle/>
                    <a:p>
                      <a:pPr algn="ctr" fontAlgn="ctr"/>
                      <a:r>
                        <a:rPr lang="en-US" sz="1200">
                          <a:effectLst/>
                        </a:rPr>
                        <a:t>CCAFS LC-40</a:t>
                      </a:r>
                    </a:p>
                  </a:txBody>
                  <a:tcPr marL="60346" marR="60346" marT="30173" marB="30173" anchor="ctr"/>
                </a:tc>
                <a:tc>
                  <a:txBody>
                    <a:bodyPr/>
                    <a:lstStyle/>
                    <a:p>
                      <a:pPr algn="ctr" fontAlgn="ctr"/>
                      <a:r>
                        <a:rPr lang="en-US" sz="1200">
                          <a:effectLst/>
                        </a:rPr>
                        <a:t>Dragon Spacecraft Qualification Unit</a:t>
                      </a:r>
                    </a:p>
                  </a:txBody>
                  <a:tcPr marL="60346" marR="60346" marT="30173" marB="30173" anchor="ctr"/>
                </a:tc>
                <a:tc>
                  <a:txBody>
                    <a:bodyPr/>
                    <a:lstStyle/>
                    <a:p>
                      <a:pPr algn="ctr" fontAlgn="ctr"/>
                      <a:r>
                        <a:rPr lang="en-US" sz="1200">
                          <a:effectLst/>
                        </a:rPr>
                        <a:t>0</a:t>
                      </a:r>
                    </a:p>
                  </a:txBody>
                  <a:tcPr marL="60346" marR="60346" marT="30173" marB="30173" anchor="ctr"/>
                </a:tc>
                <a:tc>
                  <a:txBody>
                    <a:bodyPr/>
                    <a:lstStyle/>
                    <a:p>
                      <a:pPr algn="ctr" fontAlgn="ctr"/>
                      <a:r>
                        <a:rPr lang="en-US" sz="1200">
                          <a:effectLst/>
                        </a:rPr>
                        <a:t>LEO</a:t>
                      </a:r>
                    </a:p>
                  </a:txBody>
                  <a:tcPr marL="60346" marR="60346" marT="30173" marB="30173" anchor="ctr"/>
                </a:tc>
                <a:tc>
                  <a:txBody>
                    <a:bodyPr/>
                    <a:lstStyle/>
                    <a:p>
                      <a:pPr algn="ctr" fontAlgn="ctr"/>
                      <a:r>
                        <a:rPr lang="en-US" sz="1200">
                          <a:effectLst/>
                        </a:rPr>
                        <a:t>SpaceX</a:t>
                      </a:r>
                    </a:p>
                  </a:txBody>
                  <a:tcPr marL="60346" marR="60346" marT="30173" marB="30173" anchor="ctr"/>
                </a:tc>
                <a:tc>
                  <a:txBody>
                    <a:bodyPr/>
                    <a:lstStyle/>
                    <a:p>
                      <a:pPr algn="ctr" fontAlgn="ctr"/>
                      <a:r>
                        <a:rPr lang="en-US" sz="1200">
                          <a:effectLst/>
                        </a:rPr>
                        <a:t>Success</a:t>
                      </a:r>
                    </a:p>
                  </a:txBody>
                  <a:tcPr marL="60346" marR="60346" marT="30173" marB="30173" anchor="ctr"/>
                </a:tc>
                <a:tc>
                  <a:txBody>
                    <a:bodyPr/>
                    <a:lstStyle/>
                    <a:p>
                      <a:pPr algn="ctr" fontAlgn="ctr"/>
                      <a:r>
                        <a:rPr lang="en-US" sz="1200">
                          <a:effectLst/>
                        </a:rPr>
                        <a:t>Failure (parachute)</a:t>
                      </a:r>
                    </a:p>
                  </a:txBody>
                  <a:tcPr marL="60346" marR="60346" marT="30173" marB="30173" anchor="ctr"/>
                </a:tc>
              </a:tr>
              <a:tr h="1079689">
                <a:tc>
                  <a:txBody>
                    <a:bodyPr/>
                    <a:lstStyle/>
                    <a:p>
                      <a:pPr algn="ctr" fontAlgn="ctr"/>
                      <a:r>
                        <a:rPr lang="en-US" sz="1200">
                          <a:effectLst/>
                        </a:rPr>
                        <a:t>2010-12-08</a:t>
                      </a:r>
                    </a:p>
                  </a:txBody>
                  <a:tcPr marL="60346" marR="60346" marT="30173" marB="30173" anchor="ctr"/>
                </a:tc>
                <a:tc>
                  <a:txBody>
                    <a:bodyPr/>
                    <a:lstStyle/>
                    <a:p>
                      <a:pPr algn="ctr" fontAlgn="ctr"/>
                      <a:r>
                        <a:rPr lang="en-US" sz="1200">
                          <a:effectLst/>
                        </a:rPr>
                        <a:t>15:43:00</a:t>
                      </a:r>
                    </a:p>
                  </a:txBody>
                  <a:tcPr marL="60346" marR="60346" marT="30173" marB="30173" anchor="ctr"/>
                </a:tc>
                <a:tc>
                  <a:txBody>
                    <a:bodyPr/>
                    <a:lstStyle/>
                    <a:p>
                      <a:pPr algn="ctr" fontAlgn="ctr"/>
                      <a:r>
                        <a:rPr lang="en-US" sz="1200">
                          <a:effectLst/>
                        </a:rPr>
                        <a:t>F9 v1.0 B0004</a:t>
                      </a:r>
                    </a:p>
                  </a:txBody>
                  <a:tcPr marL="60346" marR="60346" marT="30173" marB="30173" anchor="ctr"/>
                </a:tc>
                <a:tc>
                  <a:txBody>
                    <a:bodyPr/>
                    <a:lstStyle/>
                    <a:p>
                      <a:pPr algn="ctr" fontAlgn="ctr"/>
                      <a:r>
                        <a:rPr lang="en-US" sz="1200">
                          <a:effectLst/>
                        </a:rPr>
                        <a:t>CCAFS LC-40</a:t>
                      </a:r>
                    </a:p>
                  </a:txBody>
                  <a:tcPr marL="60346" marR="60346" marT="30173" marB="30173" anchor="ctr"/>
                </a:tc>
                <a:tc>
                  <a:txBody>
                    <a:bodyPr/>
                    <a:lstStyle/>
                    <a:p>
                      <a:pPr algn="ctr" fontAlgn="ctr"/>
                      <a:r>
                        <a:rPr lang="en-US" sz="1200">
                          <a:effectLst/>
                        </a:rPr>
                        <a:t>Dragon demo flight C1, two CubeSats, barrel of Brouere cheese</a:t>
                      </a:r>
                    </a:p>
                  </a:txBody>
                  <a:tcPr marL="60346" marR="60346" marT="30173" marB="30173" anchor="ctr"/>
                </a:tc>
                <a:tc>
                  <a:txBody>
                    <a:bodyPr/>
                    <a:lstStyle/>
                    <a:p>
                      <a:pPr algn="ctr" fontAlgn="ctr"/>
                      <a:r>
                        <a:rPr lang="en-US" sz="1200">
                          <a:effectLst/>
                        </a:rPr>
                        <a:t>0</a:t>
                      </a:r>
                    </a:p>
                  </a:txBody>
                  <a:tcPr marL="60346" marR="60346" marT="30173" marB="30173" anchor="ctr"/>
                </a:tc>
                <a:tc>
                  <a:txBody>
                    <a:bodyPr/>
                    <a:lstStyle/>
                    <a:p>
                      <a:pPr algn="ctr" fontAlgn="ctr"/>
                      <a:r>
                        <a:rPr lang="en-US" sz="1200">
                          <a:effectLst/>
                        </a:rPr>
                        <a:t>LEO (ISS)</a:t>
                      </a:r>
                    </a:p>
                  </a:txBody>
                  <a:tcPr marL="60346" marR="60346" marT="30173" marB="30173" anchor="ctr"/>
                </a:tc>
                <a:tc>
                  <a:txBody>
                    <a:bodyPr/>
                    <a:lstStyle/>
                    <a:p>
                      <a:pPr algn="ctr" fontAlgn="ctr"/>
                      <a:r>
                        <a:rPr lang="en-US" sz="1200">
                          <a:effectLst/>
                        </a:rPr>
                        <a:t>NASA (COTS) NRO</a:t>
                      </a:r>
                    </a:p>
                  </a:txBody>
                  <a:tcPr marL="60346" marR="60346" marT="30173" marB="30173" anchor="ctr"/>
                </a:tc>
                <a:tc>
                  <a:txBody>
                    <a:bodyPr/>
                    <a:lstStyle/>
                    <a:p>
                      <a:pPr algn="ctr" fontAlgn="ctr"/>
                      <a:r>
                        <a:rPr lang="en-US" sz="1200">
                          <a:effectLst/>
                        </a:rPr>
                        <a:t>Success</a:t>
                      </a:r>
                    </a:p>
                  </a:txBody>
                  <a:tcPr marL="60346" marR="60346" marT="30173" marB="30173" anchor="ctr"/>
                </a:tc>
                <a:tc>
                  <a:txBody>
                    <a:bodyPr/>
                    <a:lstStyle/>
                    <a:p>
                      <a:pPr algn="ctr" fontAlgn="ctr"/>
                      <a:r>
                        <a:rPr lang="en-US" sz="1200">
                          <a:effectLst/>
                        </a:rPr>
                        <a:t>Failure (parachute)</a:t>
                      </a:r>
                    </a:p>
                  </a:txBody>
                  <a:tcPr marL="60346" marR="60346" marT="30173" marB="30173" anchor="ctr"/>
                </a:tc>
              </a:tr>
              <a:tr h="443434">
                <a:tc>
                  <a:txBody>
                    <a:bodyPr/>
                    <a:lstStyle/>
                    <a:p>
                      <a:pPr algn="ctr" fontAlgn="ctr"/>
                      <a:r>
                        <a:rPr lang="en-US" sz="1200">
                          <a:effectLst/>
                        </a:rPr>
                        <a:t>2012-05-22</a:t>
                      </a:r>
                    </a:p>
                  </a:txBody>
                  <a:tcPr marL="60346" marR="60346" marT="30173" marB="30173" anchor="ctr"/>
                </a:tc>
                <a:tc>
                  <a:txBody>
                    <a:bodyPr/>
                    <a:lstStyle/>
                    <a:p>
                      <a:pPr algn="ctr" fontAlgn="ctr"/>
                      <a:r>
                        <a:rPr lang="en-US" sz="1200">
                          <a:effectLst/>
                        </a:rPr>
                        <a:t>07:44:00</a:t>
                      </a:r>
                    </a:p>
                  </a:txBody>
                  <a:tcPr marL="60346" marR="60346" marT="30173" marB="30173" anchor="ctr"/>
                </a:tc>
                <a:tc>
                  <a:txBody>
                    <a:bodyPr/>
                    <a:lstStyle/>
                    <a:p>
                      <a:pPr algn="ctr" fontAlgn="ctr"/>
                      <a:r>
                        <a:rPr lang="en-US" sz="1200">
                          <a:effectLst/>
                        </a:rPr>
                        <a:t>F9 v1.0 B0005</a:t>
                      </a:r>
                    </a:p>
                  </a:txBody>
                  <a:tcPr marL="60346" marR="60346" marT="30173" marB="30173" anchor="ctr"/>
                </a:tc>
                <a:tc>
                  <a:txBody>
                    <a:bodyPr/>
                    <a:lstStyle/>
                    <a:p>
                      <a:pPr algn="ctr" fontAlgn="ctr"/>
                      <a:r>
                        <a:rPr lang="en-US" sz="1200">
                          <a:effectLst/>
                        </a:rPr>
                        <a:t>CCAFS LC-40</a:t>
                      </a:r>
                    </a:p>
                  </a:txBody>
                  <a:tcPr marL="60346" marR="60346" marT="30173" marB="30173" anchor="ctr"/>
                </a:tc>
                <a:tc>
                  <a:txBody>
                    <a:bodyPr/>
                    <a:lstStyle/>
                    <a:p>
                      <a:pPr algn="ctr" fontAlgn="ctr"/>
                      <a:r>
                        <a:rPr lang="en-US" sz="1200">
                          <a:effectLst/>
                        </a:rPr>
                        <a:t>Dragon demo flight C2</a:t>
                      </a:r>
                    </a:p>
                  </a:txBody>
                  <a:tcPr marL="60346" marR="60346" marT="30173" marB="30173" anchor="ctr"/>
                </a:tc>
                <a:tc>
                  <a:txBody>
                    <a:bodyPr/>
                    <a:lstStyle/>
                    <a:p>
                      <a:pPr algn="ctr" fontAlgn="ctr"/>
                      <a:r>
                        <a:rPr lang="en-US" sz="1200">
                          <a:effectLst/>
                        </a:rPr>
                        <a:t>525</a:t>
                      </a:r>
                    </a:p>
                  </a:txBody>
                  <a:tcPr marL="60346" marR="60346" marT="30173" marB="30173" anchor="ctr"/>
                </a:tc>
                <a:tc>
                  <a:txBody>
                    <a:bodyPr/>
                    <a:lstStyle/>
                    <a:p>
                      <a:pPr algn="ctr" fontAlgn="ctr"/>
                      <a:r>
                        <a:rPr lang="en-US" sz="1200">
                          <a:effectLst/>
                        </a:rPr>
                        <a:t>LEO (ISS)</a:t>
                      </a:r>
                    </a:p>
                  </a:txBody>
                  <a:tcPr marL="60346" marR="60346" marT="30173" marB="30173" anchor="ctr"/>
                </a:tc>
                <a:tc>
                  <a:txBody>
                    <a:bodyPr/>
                    <a:lstStyle/>
                    <a:p>
                      <a:pPr algn="ctr" fontAlgn="ctr"/>
                      <a:r>
                        <a:rPr lang="en-US" sz="1200">
                          <a:effectLst/>
                        </a:rPr>
                        <a:t>NASA (COTS)</a:t>
                      </a:r>
                    </a:p>
                  </a:txBody>
                  <a:tcPr marL="60346" marR="60346" marT="30173" marB="30173" anchor="ctr"/>
                </a:tc>
                <a:tc>
                  <a:txBody>
                    <a:bodyPr/>
                    <a:lstStyle/>
                    <a:p>
                      <a:pPr algn="ctr" fontAlgn="ctr"/>
                      <a:r>
                        <a:rPr lang="en-US" sz="1200">
                          <a:effectLst/>
                        </a:rPr>
                        <a:t>Success</a:t>
                      </a:r>
                    </a:p>
                  </a:txBody>
                  <a:tcPr marL="60346" marR="60346" marT="30173" marB="30173" anchor="ctr"/>
                </a:tc>
                <a:tc>
                  <a:txBody>
                    <a:bodyPr/>
                    <a:lstStyle/>
                    <a:p>
                      <a:pPr algn="ctr" fontAlgn="ctr"/>
                      <a:r>
                        <a:rPr lang="en-US" sz="1200">
                          <a:effectLst/>
                        </a:rPr>
                        <a:t>No attempt</a:t>
                      </a:r>
                    </a:p>
                  </a:txBody>
                  <a:tcPr marL="60346" marR="60346" marT="30173" marB="30173" anchor="ctr"/>
                </a:tc>
              </a:tr>
              <a:tr h="310270">
                <a:tc>
                  <a:txBody>
                    <a:bodyPr/>
                    <a:lstStyle/>
                    <a:p>
                      <a:pPr algn="ctr" fontAlgn="ctr"/>
                      <a:r>
                        <a:rPr lang="en-US" sz="1200">
                          <a:effectLst/>
                        </a:rPr>
                        <a:t>2012-10-08</a:t>
                      </a:r>
                    </a:p>
                  </a:txBody>
                  <a:tcPr marL="60346" marR="60346" marT="30173" marB="30173" anchor="ctr"/>
                </a:tc>
                <a:tc>
                  <a:txBody>
                    <a:bodyPr/>
                    <a:lstStyle/>
                    <a:p>
                      <a:pPr algn="ctr" fontAlgn="ctr"/>
                      <a:r>
                        <a:rPr lang="en-US" sz="1200">
                          <a:effectLst/>
                        </a:rPr>
                        <a:t>00:35:00</a:t>
                      </a:r>
                    </a:p>
                  </a:txBody>
                  <a:tcPr marL="60346" marR="60346" marT="30173" marB="30173" anchor="ctr"/>
                </a:tc>
                <a:tc>
                  <a:txBody>
                    <a:bodyPr/>
                    <a:lstStyle/>
                    <a:p>
                      <a:pPr algn="ctr" fontAlgn="ctr"/>
                      <a:r>
                        <a:rPr lang="en-US" sz="1200">
                          <a:effectLst/>
                        </a:rPr>
                        <a:t>F9 v1.0 B0006</a:t>
                      </a:r>
                    </a:p>
                  </a:txBody>
                  <a:tcPr marL="60346" marR="60346" marT="30173" marB="30173" anchor="ctr"/>
                </a:tc>
                <a:tc>
                  <a:txBody>
                    <a:bodyPr/>
                    <a:lstStyle/>
                    <a:p>
                      <a:pPr algn="ctr" fontAlgn="ctr"/>
                      <a:r>
                        <a:rPr lang="en-US" sz="1200">
                          <a:effectLst/>
                        </a:rPr>
                        <a:t>CCAFS LC-40</a:t>
                      </a:r>
                    </a:p>
                  </a:txBody>
                  <a:tcPr marL="60346" marR="60346" marT="30173" marB="30173" anchor="ctr"/>
                </a:tc>
                <a:tc>
                  <a:txBody>
                    <a:bodyPr/>
                    <a:lstStyle/>
                    <a:p>
                      <a:pPr algn="ctr" fontAlgn="ctr"/>
                      <a:r>
                        <a:rPr lang="en-US" sz="1200">
                          <a:effectLst/>
                        </a:rPr>
                        <a:t>SpaceX CRS-1</a:t>
                      </a:r>
                    </a:p>
                  </a:txBody>
                  <a:tcPr marL="60346" marR="60346" marT="30173" marB="30173" anchor="ctr"/>
                </a:tc>
                <a:tc>
                  <a:txBody>
                    <a:bodyPr/>
                    <a:lstStyle/>
                    <a:p>
                      <a:pPr algn="ctr" fontAlgn="ctr"/>
                      <a:r>
                        <a:rPr lang="en-US" sz="1200">
                          <a:effectLst/>
                        </a:rPr>
                        <a:t>500</a:t>
                      </a:r>
                    </a:p>
                  </a:txBody>
                  <a:tcPr marL="60346" marR="60346" marT="30173" marB="30173" anchor="ctr"/>
                </a:tc>
                <a:tc>
                  <a:txBody>
                    <a:bodyPr/>
                    <a:lstStyle/>
                    <a:p>
                      <a:pPr algn="ctr" fontAlgn="ctr"/>
                      <a:r>
                        <a:rPr lang="en-US" sz="1200">
                          <a:effectLst/>
                        </a:rPr>
                        <a:t>LEO (ISS)</a:t>
                      </a:r>
                    </a:p>
                  </a:txBody>
                  <a:tcPr marL="60346" marR="60346" marT="30173" marB="30173" anchor="ctr"/>
                </a:tc>
                <a:tc>
                  <a:txBody>
                    <a:bodyPr/>
                    <a:lstStyle/>
                    <a:p>
                      <a:pPr algn="ctr" fontAlgn="ctr"/>
                      <a:r>
                        <a:rPr lang="en-US" sz="1200">
                          <a:effectLst/>
                        </a:rPr>
                        <a:t>NASA (CRS)</a:t>
                      </a:r>
                    </a:p>
                  </a:txBody>
                  <a:tcPr marL="60346" marR="60346" marT="30173" marB="30173" anchor="ctr"/>
                </a:tc>
                <a:tc>
                  <a:txBody>
                    <a:bodyPr/>
                    <a:lstStyle/>
                    <a:p>
                      <a:pPr algn="ctr" fontAlgn="ctr"/>
                      <a:r>
                        <a:rPr lang="en-US" sz="1200">
                          <a:effectLst/>
                        </a:rPr>
                        <a:t>Success</a:t>
                      </a:r>
                    </a:p>
                  </a:txBody>
                  <a:tcPr marL="60346" marR="60346" marT="30173" marB="30173" anchor="ctr"/>
                </a:tc>
                <a:tc>
                  <a:txBody>
                    <a:bodyPr/>
                    <a:lstStyle/>
                    <a:p>
                      <a:pPr algn="ctr" fontAlgn="ctr"/>
                      <a:r>
                        <a:rPr lang="en-US" sz="1200">
                          <a:effectLst/>
                        </a:rPr>
                        <a:t>No attempt</a:t>
                      </a:r>
                    </a:p>
                  </a:txBody>
                  <a:tcPr marL="60346" marR="60346" marT="30173" marB="30173" anchor="ctr"/>
                </a:tc>
              </a:tr>
              <a:tr h="310270">
                <a:tc>
                  <a:txBody>
                    <a:bodyPr/>
                    <a:lstStyle/>
                    <a:p>
                      <a:pPr algn="ctr" fontAlgn="ctr"/>
                      <a:r>
                        <a:rPr lang="en-US" sz="1200">
                          <a:effectLst/>
                        </a:rPr>
                        <a:t>2013-03-01</a:t>
                      </a:r>
                    </a:p>
                  </a:txBody>
                  <a:tcPr marL="60346" marR="60346" marT="30173" marB="30173" anchor="ctr"/>
                </a:tc>
                <a:tc>
                  <a:txBody>
                    <a:bodyPr/>
                    <a:lstStyle/>
                    <a:p>
                      <a:pPr algn="ctr" fontAlgn="ctr"/>
                      <a:r>
                        <a:rPr lang="en-US" sz="1200">
                          <a:effectLst/>
                        </a:rPr>
                        <a:t>15:10:00</a:t>
                      </a:r>
                    </a:p>
                  </a:txBody>
                  <a:tcPr marL="60346" marR="60346" marT="30173" marB="30173" anchor="ctr"/>
                </a:tc>
                <a:tc>
                  <a:txBody>
                    <a:bodyPr/>
                    <a:lstStyle/>
                    <a:p>
                      <a:pPr algn="ctr" fontAlgn="ctr"/>
                      <a:r>
                        <a:rPr lang="en-US" sz="1200">
                          <a:effectLst/>
                        </a:rPr>
                        <a:t>F9 v1.0 B0007</a:t>
                      </a:r>
                    </a:p>
                  </a:txBody>
                  <a:tcPr marL="60346" marR="60346" marT="30173" marB="30173" anchor="ctr"/>
                </a:tc>
                <a:tc>
                  <a:txBody>
                    <a:bodyPr/>
                    <a:lstStyle/>
                    <a:p>
                      <a:pPr algn="ctr" fontAlgn="ctr"/>
                      <a:r>
                        <a:rPr lang="en-US" sz="1200">
                          <a:effectLst/>
                        </a:rPr>
                        <a:t>CCAFS LC-40</a:t>
                      </a:r>
                    </a:p>
                  </a:txBody>
                  <a:tcPr marL="60346" marR="60346" marT="30173" marB="30173" anchor="ctr"/>
                </a:tc>
                <a:tc>
                  <a:txBody>
                    <a:bodyPr/>
                    <a:lstStyle/>
                    <a:p>
                      <a:pPr algn="ctr" fontAlgn="ctr"/>
                      <a:r>
                        <a:rPr lang="en-US" sz="1200">
                          <a:effectLst/>
                        </a:rPr>
                        <a:t>SpaceX CRS-2</a:t>
                      </a:r>
                    </a:p>
                  </a:txBody>
                  <a:tcPr marL="60346" marR="60346" marT="30173" marB="30173" anchor="ctr"/>
                </a:tc>
                <a:tc>
                  <a:txBody>
                    <a:bodyPr/>
                    <a:lstStyle/>
                    <a:p>
                      <a:pPr algn="ctr" fontAlgn="ctr"/>
                      <a:r>
                        <a:rPr lang="en-US" sz="1200">
                          <a:effectLst/>
                        </a:rPr>
                        <a:t>677</a:t>
                      </a:r>
                    </a:p>
                  </a:txBody>
                  <a:tcPr marL="60346" marR="60346" marT="30173" marB="30173" anchor="ctr"/>
                </a:tc>
                <a:tc>
                  <a:txBody>
                    <a:bodyPr/>
                    <a:lstStyle/>
                    <a:p>
                      <a:pPr algn="ctr" fontAlgn="ctr"/>
                      <a:r>
                        <a:rPr lang="en-US" sz="1200">
                          <a:effectLst/>
                        </a:rPr>
                        <a:t>LEO (ISS)</a:t>
                      </a:r>
                    </a:p>
                  </a:txBody>
                  <a:tcPr marL="60346" marR="60346" marT="30173" marB="30173" anchor="ctr"/>
                </a:tc>
                <a:tc>
                  <a:txBody>
                    <a:bodyPr/>
                    <a:lstStyle/>
                    <a:p>
                      <a:pPr algn="ctr" fontAlgn="ctr"/>
                      <a:r>
                        <a:rPr lang="en-US" sz="1200">
                          <a:effectLst/>
                        </a:rPr>
                        <a:t>NASA (CRS)</a:t>
                      </a:r>
                    </a:p>
                  </a:txBody>
                  <a:tcPr marL="60346" marR="60346" marT="30173" marB="30173" anchor="ctr"/>
                </a:tc>
                <a:tc>
                  <a:txBody>
                    <a:bodyPr/>
                    <a:lstStyle/>
                    <a:p>
                      <a:pPr algn="ctr" fontAlgn="ctr"/>
                      <a:r>
                        <a:rPr lang="en-US" sz="1200">
                          <a:effectLst/>
                        </a:rPr>
                        <a:t>Success</a:t>
                      </a:r>
                    </a:p>
                  </a:txBody>
                  <a:tcPr marL="60346" marR="60346" marT="30173" marB="30173" anchor="ctr"/>
                </a:tc>
                <a:tc>
                  <a:txBody>
                    <a:bodyPr/>
                    <a:lstStyle/>
                    <a:p>
                      <a:pPr algn="ctr" fontAlgn="ctr"/>
                      <a:r>
                        <a:rPr lang="en-US" sz="1200" dirty="0">
                          <a:effectLst/>
                        </a:rPr>
                        <a:t>No attempt</a:t>
                      </a:r>
                    </a:p>
                  </a:txBody>
                  <a:tcPr marL="60346" marR="60346" marT="30173" marB="30173" anchor="ctr"/>
                </a:tc>
              </a:tr>
            </a:tbl>
          </a:graphicData>
        </a:graphic>
      </p:graphicFrame>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082844" y="1614311"/>
            <a:ext cx="3375128" cy="45626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total payload carried by boosters </a:t>
            </a:r>
            <a:r>
              <a:rPr lang="en-US" sz="2200" dirty="0" smtClean="0">
                <a:solidFill>
                  <a:schemeClr val="accent3">
                    <a:lumMod val="25000"/>
                  </a:schemeClr>
                </a:solidFill>
                <a:latin typeface="Abadi" panose="020B0604020104020204" pitchFamily="34" charset="0"/>
              </a:rPr>
              <a:t>for </a:t>
            </a:r>
            <a:r>
              <a:rPr lang="en-US" sz="2200" dirty="0" smtClean="0">
                <a:solidFill>
                  <a:schemeClr val="accent3">
                    <a:lumMod val="25000"/>
                  </a:schemeClr>
                </a:solidFill>
                <a:latin typeface="Abadi" panose="020B0604020104020204" pitchFamily="34" charset="0"/>
              </a:rPr>
              <a:t>NASA is 107,010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a:t>
            </a:r>
            <a:r>
              <a:rPr lang="en-US" dirty="0" smtClean="0">
                <a:solidFill>
                  <a:srgbClr val="0B49CB"/>
                </a:solidFill>
                <a:latin typeface="Abadi"/>
              </a:rPr>
              <a:t>Mass for NASA</a:t>
            </a:r>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2633679400"/>
              </p:ext>
            </p:extLst>
          </p:nvPr>
        </p:nvGraphicFramePr>
        <p:xfrm>
          <a:off x="770011" y="1849243"/>
          <a:ext cx="6287912" cy="2384091"/>
        </p:xfrm>
        <a:graphic>
          <a:graphicData uri="http://schemas.openxmlformats.org/drawingml/2006/table">
            <a:tbl>
              <a:tblPr>
                <a:tableStyleId>{35758FB7-9AC5-4552-8A53-C91805E547FA}</a:tableStyleId>
              </a:tblPr>
              <a:tblGrid>
                <a:gridCol w="6287912"/>
              </a:tblGrid>
              <a:tr h="1549659">
                <a:tc>
                  <a:txBody>
                    <a:bodyPr/>
                    <a:lstStyle/>
                    <a:p>
                      <a:pPr algn="ctr" fontAlgn="ctr"/>
                      <a:r>
                        <a:rPr lang="en-US" sz="3600" dirty="0" err="1">
                          <a:effectLst/>
                        </a:rPr>
                        <a:t>total_payload_mass_nasa</a:t>
                      </a:r>
                      <a:endParaRPr lang="en-US" sz="3600" b="1" dirty="0">
                        <a:effectLst/>
                      </a:endParaRPr>
                    </a:p>
                  </a:txBody>
                  <a:tcPr anchor="ctr"/>
                </a:tc>
              </a:tr>
              <a:tr h="834432">
                <a:tc>
                  <a:txBody>
                    <a:bodyPr/>
                    <a:lstStyle/>
                    <a:p>
                      <a:pPr algn="ctr" fontAlgn="ctr"/>
                      <a:r>
                        <a:rPr lang="en-US" sz="3600" dirty="0">
                          <a:effectLst/>
                        </a:rPr>
                        <a:t>107010</a:t>
                      </a:r>
                    </a:p>
                  </a:txBody>
                  <a:tcPr anchor="ctr"/>
                </a:tc>
              </a:tr>
            </a:tbl>
          </a:graphicData>
        </a:graphic>
      </p:graphicFrame>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223706" y="1532114"/>
            <a:ext cx="323426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average payload mass carried by booster version F9 </a:t>
            </a:r>
            <a:r>
              <a:rPr lang="en-US" sz="2200" dirty="0" smtClean="0">
                <a:solidFill>
                  <a:schemeClr val="accent3">
                    <a:lumMod val="25000"/>
                  </a:schemeClr>
                </a:solidFill>
                <a:latin typeface="Abadi" panose="020B0604020104020204" pitchFamily="34" charset="0"/>
              </a:rPr>
              <a:t>v1.1 is 2,534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p:cNvGraphicFramePr>
            <a:graphicFrameLocks noGrp="1"/>
          </p:cNvGraphicFramePr>
          <p:nvPr>
            <p:extLst>
              <p:ext uri="{D42A27DB-BD31-4B8C-83A1-F6EECF244321}">
                <p14:modId xmlns:p14="http://schemas.microsoft.com/office/powerpoint/2010/main" val="3429781892"/>
              </p:ext>
            </p:extLst>
          </p:nvPr>
        </p:nvGraphicFramePr>
        <p:xfrm>
          <a:off x="1061154" y="1995999"/>
          <a:ext cx="5441245" cy="1932534"/>
        </p:xfrm>
        <a:graphic>
          <a:graphicData uri="http://schemas.openxmlformats.org/drawingml/2006/table">
            <a:tbl>
              <a:tblPr>
                <a:tableStyleId>{35758FB7-9AC5-4552-8A53-C91805E547FA}</a:tableStyleId>
              </a:tblPr>
              <a:tblGrid>
                <a:gridCol w="5441245"/>
              </a:tblGrid>
              <a:tr h="966267">
                <a:tc>
                  <a:txBody>
                    <a:bodyPr/>
                    <a:lstStyle/>
                    <a:p>
                      <a:pPr algn="ctr" fontAlgn="ctr"/>
                      <a:r>
                        <a:rPr lang="en-US" sz="3600" dirty="0">
                          <a:effectLst/>
                        </a:rPr>
                        <a:t>avg_payload_f9</a:t>
                      </a:r>
                      <a:endParaRPr lang="en-US" sz="3600" b="1" dirty="0">
                        <a:effectLst/>
                      </a:endParaRPr>
                    </a:p>
                  </a:txBody>
                  <a:tcPr anchor="ctr"/>
                </a:tc>
              </a:tr>
              <a:tr h="966267">
                <a:tc>
                  <a:txBody>
                    <a:bodyPr/>
                    <a:lstStyle/>
                    <a:p>
                      <a:pPr algn="ctr" fontAlgn="ctr"/>
                      <a:r>
                        <a:rPr lang="en-US" sz="3600" dirty="0">
                          <a:effectLst/>
                        </a:rPr>
                        <a:t>2534</a:t>
                      </a:r>
                    </a:p>
                  </a:txBody>
                  <a:tcPr anchor="ctr"/>
                </a:tc>
              </a:tr>
            </a:tbl>
          </a:graphicData>
        </a:graphic>
      </p:graphicFrame>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003822" y="1520825"/>
            <a:ext cx="345415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a:t>
            </a:r>
            <a:r>
              <a:rPr lang="en-US" sz="2200" dirty="0" smtClean="0">
                <a:solidFill>
                  <a:schemeClr val="accent3">
                    <a:lumMod val="25000"/>
                  </a:schemeClr>
                </a:solidFill>
                <a:latin typeface="Abadi"/>
              </a:rPr>
              <a:t>he </a:t>
            </a:r>
            <a:r>
              <a:rPr lang="en-US" sz="2200" dirty="0">
                <a:solidFill>
                  <a:schemeClr val="accent3">
                    <a:lumMod val="25000"/>
                  </a:schemeClr>
                </a:solidFill>
                <a:latin typeface="Abadi"/>
              </a:rPr>
              <a:t>first successful landing outcome on ground </a:t>
            </a:r>
            <a:r>
              <a:rPr lang="en-US" sz="2200" dirty="0" smtClean="0">
                <a:solidFill>
                  <a:schemeClr val="accent3">
                    <a:lumMod val="25000"/>
                  </a:schemeClr>
                </a:solidFill>
                <a:latin typeface="Abadi"/>
              </a:rPr>
              <a:t>pad was on December 22, 2015</a:t>
            </a:r>
          </a:p>
          <a:p>
            <a:pPr lvl="0">
              <a:lnSpc>
                <a:spcPct val="100000"/>
              </a:lnSpc>
              <a:spcBef>
                <a:spcPts val="1400"/>
              </a:spcBef>
            </a:pPr>
            <a:r>
              <a:rPr lang="en-US" sz="2200" dirty="0">
                <a:solidFill>
                  <a:srgbClr val="A5A5A5">
                    <a:lumMod val="25000"/>
                  </a:srgbClr>
                </a:solidFill>
                <a:latin typeface="Abadi"/>
              </a:rPr>
              <a:t>The first successful landing outcome on </a:t>
            </a:r>
            <a:r>
              <a:rPr lang="en-US" sz="2200" dirty="0" smtClean="0">
                <a:solidFill>
                  <a:srgbClr val="A5A5A5">
                    <a:lumMod val="25000"/>
                  </a:srgbClr>
                </a:solidFill>
                <a:latin typeface="Abadi"/>
              </a:rPr>
              <a:t>drone ship was </a:t>
            </a:r>
            <a:r>
              <a:rPr lang="en-US" sz="2200" dirty="0">
                <a:solidFill>
                  <a:srgbClr val="A5A5A5">
                    <a:lumMod val="25000"/>
                  </a:srgbClr>
                </a:solidFill>
                <a:latin typeface="Abadi"/>
              </a:rPr>
              <a:t>on </a:t>
            </a:r>
            <a:r>
              <a:rPr lang="en-US" sz="2200" dirty="0" smtClean="0">
                <a:solidFill>
                  <a:srgbClr val="A5A5A5">
                    <a:lumMod val="25000"/>
                  </a:srgbClr>
                </a:solidFill>
                <a:latin typeface="Abadi"/>
              </a:rPr>
              <a:t>April 8, 2016</a:t>
            </a:r>
            <a:endParaRPr lang="en-US" dirty="0">
              <a:solidFill>
                <a:srgbClr val="A5A5A5">
                  <a:lumMod val="25000"/>
                </a:srgbClr>
              </a:solidFill>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p:cNvGraphicFramePr>
            <a:graphicFrameLocks noGrp="1"/>
          </p:cNvGraphicFramePr>
          <p:nvPr>
            <p:extLst>
              <p:ext uri="{D42A27DB-BD31-4B8C-83A1-F6EECF244321}">
                <p14:modId xmlns:p14="http://schemas.microsoft.com/office/powerpoint/2010/main" val="853241000"/>
              </p:ext>
            </p:extLst>
          </p:nvPr>
        </p:nvGraphicFramePr>
        <p:xfrm>
          <a:off x="993422" y="1837954"/>
          <a:ext cx="5531556" cy="1864802"/>
        </p:xfrm>
        <a:graphic>
          <a:graphicData uri="http://schemas.openxmlformats.org/drawingml/2006/table">
            <a:tbl>
              <a:tblPr>
                <a:tableStyleId>{35758FB7-9AC5-4552-8A53-C91805E547FA}</a:tableStyleId>
              </a:tblPr>
              <a:tblGrid>
                <a:gridCol w="5531556"/>
              </a:tblGrid>
              <a:tr h="932401">
                <a:tc>
                  <a:txBody>
                    <a:bodyPr/>
                    <a:lstStyle/>
                    <a:p>
                      <a:pPr algn="ctr" fontAlgn="ctr"/>
                      <a:r>
                        <a:rPr lang="en-US" sz="3600" dirty="0" err="1">
                          <a:effectLst/>
                        </a:rPr>
                        <a:t>first_success_ground</a:t>
                      </a:r>
                      <a:endParaRPr lang="en-US" sz="3600" b="1" dirty="0">
                        <a:effectLst/>
                      </a:endParaRPr>
                    </a:p>
                  </a:txBody>
                  <a:tcPr anchor="ctr"/>
                </a:tc>
              </a:tr>
              <a:tr h="932401">
                <a:tc>
                  <a:txBody>
                    <a:bodyPr/>
                    <a:lstStyle/>
                    <a:p>
                      <a:pPr algn="ctr" fontAlgn="ctr"/>
                      <a:r>
                        <a:rPr lang="en-US" sz="3600" dirty="0">
                          <a:effectLst/>
                        </a:rPr>
                        <a:t>2015-12-22</a:t>
                      </a:r>
                    </a:p>
                  </a:txBody>
                  <a:tcPr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02247252"/>
              </p:ext>
            </p:extLst>
          </p:nvPr>
        </p:nvGraphicFramePr>
        <p:xfrm>
          <a:off x="993422" y="4174752"/>
          <a:ext cx="5531556" cy="1280160"/>
        </p:xfrm>
        <a:graphic>
          <a:graphicData uri="http://schemas.openxmlformats.org/drawingml/2006/table">
            <a:tbl>
              <a:tblPr>
                <a:tableStyleId>{35758FB7-9AC5-4552-8A53-C91805E547FA}</a:tableStyleId>
              </a:tblPr>
              <a:tblGrid>
                <a:gridCol w="5531556"/>
              </a:tblGrid>
              <a:tr h="638890">
                <a:tc>
                  <a:txBody>
                    <a:bodyPr/>
                    <a:lstStyle/>
                    <a:p>
                      <a:pPr algn="ctr" fontAlgn="ctr"/>
                      <a:r>
                        <a:rPr lang="en-US" sz="3600" dirty="0" err="1">
                          <a:effectLst/>
                        </a:rPr>
                        <a:t>first_success_drone</a:t>
                      </a:r>
                      <a:endParaRPr lang="en-US" sz="3600" b="1" dirty="0">
                        <a:effectLst/>
                      </a:endParaRPr>
                    </a:p>
                  </a:txBody>
                  <a:tcPr anchor="ctr"/>
                </a:tc>
              </a:tr>
              <a:tr h="638890">
                <a:tc>
                  <a:txBody>
                    <a:bodyPr/>
                    <a:lstStyle/>
                    <a:p>
                      <a:pPr algn="ctr" fontAlgn="ctr"/>
                      <a:r>
                        <a:rPr lang="en-US" sz="3600" dirty="0">
                          <a:effectLst/>
                        </a:rPr>
                        <a:t>2016-04-08</a:t>
                      </a:r>
                    </a:p>
                  </a:txBody>
                  <a:tcPr anchor="ctr"/>
                </a:tc>
              </a:tr>
            </a:tbl>
          </a:graphicData>
        </a:graphic>
      </p:graphicFrame>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24889" y="1532114"/>
            <a:ext cx="4233083"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Shown are the names </a:t>
            </a:r>
            <a:r>
              <a:rPr lang="en-US" sz="2200" dirty="0">
                <a:solidFill>
                  <a:schemeClr val="accent3">
                    <a:lumMod val="25000"/>
                  </a:schemeClr>
                </a:solidFill>
                <a:latin typeface="Abadi"/>
              </a:rPr>
              <a:t>of boosters which have successfully landed on drone ship and had payload mass greater than 4000 but less than </a:t>
            </a:r>
            <a:r>
              <a:rPr lang="en-US" sz="2200" dirty="0" smtClean="0">
                <a:solidFill>
                  <a:schemeClr val="accent3">
                    <a:lumMod val="25000"/>
                  </a:schemeClr>
                </a:solidFill>
                <a:latin typeface="Abadi"/>
              </a:rPr>
              <a:t>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p:cNvGraphicFramePr>
            <a:graphicFrameLocks noGrp="1"/>
          </p:cNvGraphicFramePr>
          <p:nvPr>
            <p:extLst>
              <p:ext uri="{D42A27DB-BD31-4B8C-83A1-F6EECF244321}">
                <p14:modId xmlns:p14="http://schemas.microsoft.com/office/powerpoint/2010/main" val="3303168732"/>
              </p:ext>
            </p:extLst>
          </p:nvPr>
        </p:nvGraphicFramePr>
        <p:xfrm>
          <a:off x="880534" y="1532114"/>
          <a:ext cx="4628444" cy="3498763"/>
        </p:xfrm>
        <a:graphic>
          <a:graphicData uri="http://schemas.openxmlformats.org/drawingml/2006/table">
            <a:tbl>
              <a:tblPr>
                <a:tableStyleId>{35758FB7-9AC5-4552-8A53-C91805E547FA}</a:tableStyleId>
              </a:tblPr>
              <a:tblGrid>
                <a:gridCol w="4628444"/>
              </a:tblGrid>
              <a:tr h="938443">
                <a:tc>
                  <a:txBody>
                    <a:bodyPr/>
                    <a:lstStyle/>
                    <a:p>
                      <a:pPr algn="ctr" fontAlgn="ctr"/>
                      <a:r>
                        <a:rPr lang="en-US" sz="3600" dirty="0">
                          <a:effectLst/>
                        </a:rPr>
                        <a:t>booster_drone_4_6</a:t>
                      </a:r>
                      <a:endParaRPr lang="en-US" sz="3600" b="1" dirty="0">
                        <a:effectLst/>
                      </a:endParaRPr>
                    </a:p>
                  </a:txBody>
                  <a:tcPr anchor="ctr"/>
                </a:tc>
              </a:tr>
              <a:tr h="598739">
                <a:tc>
                  <a:txBody>
                    <a:bodyPr/>
                    <a:lstStyle/>
                    <a:p>
                      <a:pPr algn="ctr" fontAlgn="ctr"/>
                      <a:r>
                        <a:rPr lang="en-US" sz="3600" dirty="0">
                          <a:effectLst/>
                        </a:rPr>
                        <a:t>F9 FT B1022</a:t>
                      </a:r>
                    </a:p>
                  </a:txBody>
                  <a:tcPr anchor="ctr"/>
                </a:tc>
              </a:tr>
              <a:tr h="598739">
                <a:tc>
                  <a:txBody>
                    <a:bodyPr/>
                    <a:lstStyle/>
                    <a:p>
                      <a:pPr algn="ctr" fontAlgn="ctr"/>
                      <a:r>
                        <a:rPr lang="en-US" sz="3600" dirty="0">
                          <a:effectLst/>
                        </a:rPr>
                        <a:t>F9 FT B1026</a:t>
                      </a:r>
                    </a:p>
                  </a:txBody>
                  <a:tcPr anchor="ctr"/>
                </a:tc>
              </a:tr>
              <a:tr h="598739">
                <a:tc>
                  <a:txBody>
                    <a:bodyPr/>
                    <a:lstStyle/>
                    <a:p>
                      <a:pPr algn="ctr" fontAlgn="ctr"/>
                      <a:r>
                        <a:rPr lang="en-US" sz="3600" dirty="0">
                          <a:effectLst/>
                        </a:rPr>
                        <a:t>F9 FT B1021.2</a:t>
                      </a:r>
                    </a:p>
                  </a:txBody>
                  <a:tcPr anchor="ctr"/>
                </a:tc>
              </a:tr>
              <a:tr h="598739">
                <a:tc>
                  <a:txBody>
                    <a:bodyPr/>
                    <a:lstStyle/>
                    <a:p>
                      <a:pPr algn="ctr" fontAlgn="ctr"/>
                      <a:r>
                        <a:rPr lang="en-US" sz="3600" dirty="0">
                          <a:effectLst/>
                        </a:rPr>
                        <a:t>F9 FT B1031.2</a:t>
                      </a:r>
                    </a:p>
                  </a:txBody>
                  <a:tcPr anchor="ctr"/>
                </a:tc>
              </a:tr>
            </a:tbl>
          </a:graphicData>
        </a:graphic>
      </p:graphicFrame>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2" y="1399822"/>
            <a:ext cx="10767232" cy="479777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100" dirty="0">
                <a:solidFill>
                  <a:schemeClr val="accent3">
                    <a:lumMod val="25000"/>
                  </a:schemeClr>
                </a:solidFill>
                <a:latin typeface="Abadi" panose="020B0604020104020204" pitchFamily="34" charset="0"/>
              </a:rPr>
              <a:t>Summary of </a:t>
            </a:r>
            <a:r>
              <a:rPr lang="en-US" sz="31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2300" dirty="0" smtClean="0">
                <a:solidFill>
                  <a:schemeClr val="accent3">
                    <a:lumMod val="25000"/>
                  </a:schemeClr>
                </a:solidFill>
                <a:latin typeface="Abadi" panose="020B0604020104020204" pitchFamily="34" charset="0"/>
              </a:rPr>
              <a:t>Data collection included parsing SpaceX APIs and Falcon 9 Wikipedia page for </a:t>
            </a:r>
            <a:r>
              <a:rPr lang="en-US" sz="2300" dirty="0">
                <a:solidFill>
                  <a:schemeClr val="tx1"/>
                </a:solidFill>
                <a:latin typeface="Abadi"/>
              </a:rPr>
              <a:t>information </a:t>
            </a:r>
            <a:r>
              <a:rPr lang="en-US" sz="2300" dirty="0" smtClean="0">
                <a:solidFill>
                  <a:schemeClr val="tx1"/>
                </a:solidFill>
                <a:latin typeface="Abadi"/>
              </a:rPr>
              <a:t>regarding </a:t>
            </a:r>
            <a:r>
              <a:rPr lang="en-US" sz="2300" dirty="0">
                <a:solidFill>
                  <a:schemeClr val="tx1"/>
                </a:solidFill>
                <a:latin typeface="Abadi"/>
              </a:rPr>
              <a:t>rockets utilized, payloads, landing outcomes, </a:t>
            </a:r>
            <a:r>
              <a:rPr lang="en-US" sz="2300" dirty="0" smtClean="0">
                <a:solidFill>
                  <a:schemeClr val="tx1"/>
                </a:solidFill>
                <a:latin typeface="Abadi"/>
              </a:rPr>
              <a:t>launch sites, etc.</a:t>
            </a:r>
          </a:p>
          <a:p>
            <a:pPr lvl="1">
              <a:lnSpc>
                <a:spcPct val="100000"/>
              </a:lnSpc>
              <a:spcBef>
                <a:spcPts val="1400"/>
              </a:spcBef>
            </a:pPr>
            <a:r>
              <a:rPr lang="en-US" sz="2300" dirty="0" smtClean="0">
                <a:solidFill>
                  <a:schemeClr val="tx1"/>
                </a:solidFill>
                <a:latin typeface="Abadi"/>
              </a:rPr>
              <a:t>Data wrangling included separating out the Falcon 9 rocket data. Null values were replaced with the column mean and landing outcome data was reclassified to aid in EDA and ML activities. </a:t>
            </a:r>
          </a:p>
          <a:p>
            <a:pPr lvl="1">
              <a:lnSpc>
                <a:spcPct val="100000"/>
              </a:lnSpc>
              <a:spcBef>
                <a:spcPts val="1400"/>
              </a:spcBef>
            </a:pPr>
            <a:r>
              <a:rPr lang="en-US" sz="2300" dirty="0">
                <a:solidFill>
                  <a:srgbClr val="A5A5A5">
                    <a:lumMod val="25000"/>
                  </a:srgbClr>
                </a:solidFill>
                <a:latin typeface="Abadi"/>
              </a:rPr>
              <a:t>E</a:t>
            </a:r>
            <a:r>
              <a:rPr lang="en-US" sz="2300" dirty="0" smtClean="0">
                <a:solidFill>
                  <a:srgbClr val="A5A5A5">
                    <a:lumMod val="25000"/>
                  </a:srgbClr>
                </a:solidFill>
                <a:latin typeface="Abadi"/>
              </a:rPr>
              <a:t>xploratory </a:t>
            </a:r>
            <a:r>
              <a:rPr lang="en-US" sz="2300" dirty="0">
                <a:solidFill>
                  <a:srgbClr val="A5A5A5">
                    <a:lumMod val="25000"/>
                  </a:srgbClr>
                </a:solidFill>
                <a:latin typeface="Abadi"/>
              </a:rPr>
              <a:t>data analysis (EDA) using </a:t>
            </a:r>
            <a:r>
              <a:rPr lang="en-US" sz="2300" dirty="0" smtClean="0">
                <a:solidFill>
                  <a:srgbClr val="A5A5A5">
                    <a:lumMod val="25000"/>
                  </a:srgbClr>
                </a:solidFill>
                <a:latin typeface="Abadi"/>
              </a:rPr>
              <a:t>visualization (charts) </a:t>
            </a:r>
            <a:r>
              <a:rPr lang="en-US" sz="2300" dirty="0">
                <a:solidFill>
                  <a:srgbClr val="A5A5A5">
                    <a:lumMod val="25000"/>
                  </a:srgbClr>
                </a:solidFill>
                <a:latin typeface="Abadi"/>
              </a:rPr>
              <a:t>and </a:t>
            </a:r>
            <a:r>
              <a:rPr lang="en-US" sz="2300" dirty="0" smtClean="0">
                <a:solidFill>
                  <a:srgbClr val="A5A5A5">
                    <a:lumMod val="25000"/>
                  </a:srgbClr>
                </a:solidFill>
                <a:latin typeface="Abadi"/>
              </a:rPr>
              <a:t>SQL was performed</a:t>
            </a:r>
          </a:p>
          <a:p>
            <a:pPr lvl="1">
              <a:lnSpc>
                <a:spcPct val="100000"/>
              </a:lnSpc>
              <a:spcBef>
                <a:spcPts val="1400"/>
              </a:spcBef>
            </a:pPr>
            <a:r>
              <a:rPr lang="en-US" sz="2300" dirty="0">
                <a:solidFill>
                  <a:srgbClr val="A5A5A5">
                    <a:lumMod val="25000"/>
                  </a:srgbClr>
                </a:solidFill>
                <a:latin typeface="Abadi"/>
              </a:rPr>
              <a:t>I</a:t>
            </a:r>
            <a:r>
              <a:rPr lang="en-US" sz="2300" dirty="0" smtClean="0">
                <a:solidFill>
                  <a:srgbClr val="A5A5A5">
                    <a:lumMod val="25000"/>
                  </a:srgbClr>
                </a:solidFill>
                <a:latin typeface="Abadi"/>
              </a:rPr>
              <a:t>nteractive </a:t>
            </a:r>
            <a:r>
              <a:rPr lang="en-US" sz="2300" dirty="0">
                <a:solidFill>
                  <a:srgbClr val="A5A5A5">
                    <a:lumMod val="25000"/>
                  </a:srgbClr>
                </a:solidFill>
                <a:latin typeface="Abadi"/>
              </a:rPr>
              <a:t>visual analytics using Folium and Plotly </a:t>
            </a:r>
            <a:r>
              <a:rPr lang="en-US" sz="2300" dirty="0" smtClean="0">
                <a:solidFill>
                  <a:srgbClr val="A5A5A5">
                    <a:lumMod val="25000"/>
                  </a:srgbClr>
                </a:solidFill>
                <a:latin typeface="Abadi"/>
              </a:rPr>
              <a:t>Dash was performed</a:t>
            </a:r>
          </a:p>
          <a:p>
            <a:pPr lvl="1">
              <a:lnSpc>
                <a:spcPct val="100000"/>
              </a:lnSpc>
              <a:spcBef>
                <a:spcPts val="1400"/>
              </a:spcBef>
            </a:pPr>
            <a:r>
              <a:rPr lang="en-US" sz="2300" dirty="0">
                <a:solidFill>
                  <a:srgbClr val="A5A5A5">
                    <a:lumMod val="25000"/>
                  </a:srgbClr>
                </a:solidFill>
                <a:latin typeface="Abadi"/>
              </a:rPr>
              <a:t>P</a:t>
            </a:r>
            <a:r>
              <a:rPr lang="en-US" sz="2300" dirty="0" smtClean="0">
                <a:solidFill>
                  <a:srgbClr val="A5A5A5">
                    <a:lumMod val="25000"/>
                  </a:srgbClr>
                </a:solidFill>
                <a:latin typeface="Abadi"/>
              </a:rPr>
              <a:t>redictive </a:t>
            </a:r>
            <a:r>
              <a:rPr lang="en-US" sz="2300" dirty="0">
                <a:solidFill>
                  <a:srgbClr val="A5A5A5">
                    <a:lumMod val="25000"/>
                  </a:srgbClr>
                </a:solidFill>
                <a:latin typeface="Abadi"/>
              </a:rPr>
              <a:t>analysis using classification </a:t>
            </a:r>
            <a:r>
              <a:rPr lang="en-US" sz="2300" dirty="0" smtClean="0">
                <a:solidFill>
                  <a:srgbClr val="A5A5A5">
                    <a:lumMod val="25000"/>
                  </a:srgbClr>
                </a:solidFill>
                <a:latin typeface="Abadi"/>
              </a:rPr>
              <a:t>models was performed (</a:t>
            </a:r>
            <a:r>
              <a:rPr lang="en-US" sz="2300" dirty="0" err="1" smtClean="0">
                <a:solidFill>
                  <a:srgbClr val="A5A5A5">
                    <a:lumMod val="25000"/>
                  </a:srgbClr>
                </a:solidFill>
                <a:latin typeface="Abadi"/>
              </a:rPr>
              <a:t>Sci</a:t>
            </a:r>
            <a:r>
              <a:rPr lang="en-US" sz="2300" dirty="0" smtClean="0">
                <a:solidFill>
                  <a:srgbClr val="A5A5A5">
                    <a:lumMod val="25000"/>
                  </a:srgbClr>
                </a:solidFill>
                <a:latin typeface="Abadi"/>
              </a:rPr>
              <a:t>-kit learn library)</a:t>
            </a:r>
            <a:endParaRPr lang="en-US" sz="2300" dirty="0" smtClean="0">
              <a:solidFill>
                <a:schemeClr val="accent3">
                  <a:lumMod val="25000"/>
                </a:schemeClr>
              </a:solidFill>
              <a:latin typeface="Abadi" panose="020B0604020104020204" pitchFamily="34" charset="0"/>
            </a:endParaRPr>
          </a:p>
          <a:p>
            <a:pPr>
              <a:lnSpc>
                <a:spcPct val="100000"/>
              </a:lnSpc>
              <a:spcBef>
                <a:spcPts val="1400"/>
              </a:spcBef>
            </a:pPr>
            <a:r>
              <a:rPr lang="en-US" sz="3100" dirty="0" smtClean="0">
                <a:solidFill>
                  <a:schemeClr val="accent3">
                    <a:lumMod val="25000"/>
                  </a:schemeClr>
                </a:solidFill>
                <a:latin typeface="Abadi" panose="020B0604020104020204" pitchFamily="34" charset="0"/>
              </a:rPr>
              <a:t>Summary </a:t>
            </a:r>
            <a:r>
              <a:rPr lang="en-US" sz="3100" dirty="0">
                <a:solidFill>
                  <a:schemeClr val="accent3">
                    <a:lumMod val="25000"/>
                  </a:schemeClr>
                </a:solidFill>
                <a:latin typeface="Abadi" panose="020B0604020104020204" pitchFamily="34" charset="0"/>
              </a:rPr>
              <a:t>of all </a:t>
            </a:r>
            <a:r>
              <a:rPr lang="en-US" sz="3100" dirty="0" smtClean="0">
                <a:solidFill>
                  <a:schemeClr val="accent3">
                    <a:lumMod val="25000"/>
                  </a:schemeClr>
                </a:solidFill>
                <a:latin typeface="Abadi" panose="020B0604020104020204" pitchFamily="34" charset="0"/>
              </a:rPr>
              <a:t>results</a:t>
            </a:r>
          </a:p>
          <a:p>
            <a:pPr lvl="1">
              <a:lnSpc>
                <a:spcPct val="100000"/>
              </a:lnSpc>
              <a:spcBef>
                <a:spcPts val="1400"/>
              </a:spcBef>
              <a:buFont typeface="Arial" panose="020B0604020202020204" pitchFamily="34" charset="0"/>
              <a:buChar char="•"/>
            </a:pPr>
            <a:r>
              <a:rPr lang="en-US" sz="2300" dirty="0">
                <a:solidFill>
                  <a:srgbClr val="A5A5A5">
                    <a:lumMod val="25000"/>
                  </a:srgbClr>
                </a:solidFill>
                <a:latin typeface="Abadi" panose="020B0604020104020204" pitchFamily="34" charset="0"/>
              </a:rPr>
              <a:t>We can correctly identify if a Falcon 9 launch will fail or succeed with 83% accuracy</a:t>
            </a:r>
            <a:r>
              <a:rPr lang="en-US" sz="2300" dirty="0" smtClean="0">
                <a:solidFill>
                  <a:srgbClr val="A5A5A5">
                    <a:lumMod val="25000"/>
                  </a:srgbClr>
                </a:solidFill>
                <a:latin typeface="Abadi" panose="020B0604020104020204" pitchFamily="34" charset="0"/>
              </a:rPr>
              <a:t>.</a:t>
            </a:r>
            <a:endParaRPr lang="en-US" sz="1600" dirty="0" smtClean="0">
              <a:solidFill>
                <a:schemeClr val="accent3">
                  <a:lumMod val="25000"/>
                </a:schemeClr>
              </a:solidFill>
              <a:latin typeface="Abadi" panose="020B0604020104020204" pitchFamily="34" charset="0"/>
            </a:endParaRPr>
          </a:p>
          <a:p>
            <a:pPr>
              <a:lnSpc>
                <a:spcPct val="100000"/>
              </a:lnSpc>
              <a:spcBef>
                <a:spcPts val="1400"/>
              </a:spcBef>
            </a:pPr>
            <a:r>
              <a:rPr lang="en-US" sz="2600" dirty="0">
                <a:solidFill>
                  <a:schemeClr val="accent3">
                    <a:lumMod val="25000"/>
                  </a:schemeClr>
                </a:solidFill>
                <a:latin typeface="Abadi" panose="020B0604020104020204" pitchFamily="34" charset="0"/>
              </a:rPr>
              <a:t>GitHub Repository: </a:t>
            </a:r>
            <a:r>
              <a:rPr lang="en-US" sz="2600" dirty="0">
                <a:solidFill>
                  <a:schemeClr val="accent3">
                    <a:lumMod val="25000"/>
                  </a:schemeClr>
                </a:solidFill>
                <a:latin typeface="Abadi" panose="020B0604020104020204" pitchFamily="34" charset="0"/>
                <a:hlinkClick r:id="rId3"/>
              </a:rPr>
              <a:t>https://</a:t>
            </a:r>
            <a:r>
              <a:rPr lang="en-US" sz="2600" dirty="0" smtClean="0">
                <a:solidFill>
                  <a:schemeClr val="accent3">
                    <a:lumMod val="25000"/>
                  </a:schemeClr>
                </a:solidFill>
                <a:latin typeface="Abadi" panose="020B0604020104020204" pitchFamily="34" charset="0"/>
                <a:hlinkClick r:id="rId3"/>
              </a:rPr>
              <a:t>github.com/SwatsonDS/IBM_DS_Capstone_Project</a:t>
            </a:r>
            <a:endParaRPr lang="en-US" sz="26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209390" y="1449617"/>
            <a:ext cx="335844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Shown are the total </a:t>
            </a:r>
            <a:r>
              <a:rPr lang="en-US" sz="2200" dirty="0">
                <a:solidFill>
                  <a:schemeClr val="accent3">
                    <a:lumMod val="25000"/>
                  </a:schemeClr>
                </a:solidFill>
                <a:latin typeface="Abadi" panose="020B0604020104020204" pitchFamily="34" charset="0"/>
              </a:rPr>
              <a:t>number of successful and failure 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p:cNvGraphicFramePr>
            <a:graphicFrameLocks noGrp="1"/>
          </p:cNvGraphicFramePr>
          <p:nvPr>
            <p:extLst>
              <p:ext uri="{D42A27DB-BD31-4B8C-83A1-F6EECF244321}">
                <p14:modId xmlns:p14="http://schemas.microsoft.com/office/powerpoint/2010/main" val="165048865"/>
              </p:ext>
            </p:extLst>
          </p:nvPr>
        </p:nvGraphicFramePr>
        <p:xfrm>
          <a:off x="770007" y="1968906"/>
          <a:ext cx="7335414" cy="3108960"/>
        </p:xfrm>
        <a:graphic>
          <a:graphicData uri="http://schemas.openxmlformats.org/drawingml/2006/table">
            <a:tbl>
              <a:tblPr>
                <a:tableStyleId>{35758FB7-9AC5-4552-8A53-C91805E547FA}</a:tableStyleId>
              </a:tblPr>
              <a:tblGrid>
                <a:gridCol w="3667707"/>
                <a:gridCol w="3667707"/>
              </a:tblGrid>
              <a:tr h="0">
                <a:tc>
                  <a:txBody>
                    <a:bodyPr/>
                    <a:lstStyle/>
                    <a:p>
                      <a:pPr algn="ctr" fontAlgn="ctr"/>
                      <a:r>
                        <a:rPr lang="en-US" sz="3600" dirty="0" err="1">
                          <a:effectLst/>
                        </a:rPr>
                        <a:t>mission_outcome</a:t>
                      </a:r>
                      <a:endParaRPr lang="en-US" sz="3600" b="1" dirty="0">
                        <a:effectLst/>
                      </a:endParaRPr>
                    </a:p>
                  </a:txBody>
                  <a:tcPr anchor="ctr"/>
                </a:tc>
                <a:tc>
                  <a:txBody>
                    <a:bodyPr/>
                    <a:lstStyle/>
                    <a:p>
                      <a:pPr algn="ctr" fontAlgn="ctr"/>
                      <a:r>
                        <a:rPr lang="en-US" sz="3600" dirty="0">
                          <a:effectLst/>
                        </a:rPr>
                        <a:t>total</a:t>
                      </a:r>
                      <a:endParaRPr lang="en-US" sz="3600" b="1" dirty="0">
                        <a:effectLst/>
                      </a:endParaRPr>
                    </a:p>
                  </a:txBody>
                  <a:tcPr anchor="ctr"/>
                </a:tc>
              </a:tr>
              <a:tr h="0">
                <a:tc>
                  <a:txBody>
                    <a:bodyPr/>
                    <a:lstStyle/>
                    <a:p>
                      <a:pPr algn="ctr" fontAlgn="ctr"/>
                      <a:r>
                        <a:rPr lang="en-US" sz="3600" dirty="0">
                          <a:effectLst/>
                        </a:rPr>
                        <a:t>Failure (in flight)</a:t>
                      </a:r>
                    </a:p>
                  </a:txBody>
                  <a:tcPr anchor="ctr"/>
                </a:tc>
                <a:tc>
                  <a:txBody>
                    <a:bodyPr/>
                    <a:lstStyle/>
                    <a:p>
                      <a:pPr algn="ctr" fontAlgn="ctr"/>
                      <a:r>
                        <a:rPr lang="en-US" sz="3600" dirty="0">
                          <a:effectLst/>
                        </a:rPr>
                        <a:t>1</a:t>
                      </a:r>
                    </a:p>
                  </a:txBody>
                  <a:tcPr anchor="ctr"/>
                </a:tc>
              </a:tr>
              <a:tr h="0">
                <a:tc>
                  <a:txBody>
                    <a:bodyPr/>
                    <a:lstStyle/>
                    <a:p>
                      <a:pPr algn="ctr" fontAlgn="ctr"/>
                      <a:r>
                        <a:rPr lang="en-US" sz="3600" dirty="0">
                          <a:effectLst/>
                        </a:rPr>
                        <a:t>Success</a:t>
                      </a:r>
                    </a:p>
                  </a:txBody>
                  <a:tcPr anchor="ctr"/>
                </a:tc>
                <a:tc>
                  <a:txBody>
                    <a:bodyPr/>
                    <a:lstStyle/>
                    <a:p>
                      <a:pPr algn="ctr" fontAlgn="ctr"/>
                      <a:r>
                        <a:rPr lang="en-US" sz="3600" dirty="0">
                          <a:effectLst/>
                        </a:rPr>
                        <a:t>99</a:t>
                      </a:r>
                    </a:p>
                  </a:txBody>
                  <a:tcPr anchor="ctr"/>
                </a:tc>
              </a:tr>
              <a:tr h="0">
                <a:tc>
                  <a:txBody>
                    <a:bodyPr/>
                    <a:lstStyle/>
                    <a:p>
                      <a:pPr algn="ctr" fontAlgn="ctr"/>
                      <a:r>
                        <a:rPr lang="en-US" sz="3600">
                          <a:effectLst/>
                        </a:rPr>
                        <a:t>Success (payload status unclear)</a:t>
                      </a:r>
                    </a:p>
                  </a:txBody>
                  <a:tcPr anchor="ctr"/>
                </a:tc>
                <a:tc>
                  <a:txBody>
                    <a:bodyPr/>
                    <a:lstStyle/>
                    <a:p>
                      <a:pPr algn="ctr" fontAlgn="ctr"/>
                      <a:r>
                        <a:rPr lang="en-US" sz="3600" dirty="0">
                          <a:effectLst/>
                        </a:rPr>
                        <a:t>1</a:t>
                      </a:r>
                    </a:p>
                  </a:txBody>
                  <a:tcPr anchor="ctr"/>
                </a:tc>
              </a:tr>
            </a:tbl>
          </a:graphicData>
        </a:graphic>
      </p:graphicFrame>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360356" y="1486958"/>
            <a:ext cx="4097616"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Shown are the names </a:t>
            </a:r>
            <a:r>
              <a:rPr lang="en-US" sz="2200" dirty="0">
                <a:solidFill>
                  <a:schemeClr val="accent3">
                    <a:lumMod val="25000"/>
                  </a:schemeClr>
                </a:solidFill>
                <a:latin typeface="Abadi" panose="020B0604020104020204" pitchFamily="34" charset="0"/>
              </a:rPr>
              <a:t>of the booster which have carried the maximum payload </a:t>
            </a:r>
            <a:r>
              <a:rPr lang="en-US" sz="2200" dirty="0" smtClean="0">
                <a:solidFill>
                  <a:schemeClr val="accent3">
                    <a:lumMod val="25000"/>
                  </a:schemeClr>
                </a:solidFill>
                <a:latin typeface="Abadi" panose="020B0604020104020204" pitchFamily="34" charset="0"/>
              </a:rPr>
              <a:t>mass of 15,600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p:cNvGraphicFramePr>
            <a:graphicFrameLocks noGrp="1"/>
          </p:cNvGraphicFramePr>
          <p:nvPr>
            <p:extLst>
              <p:ext uri="{D42A27DB-BD31-4B8C-83A1-F6EECF244321}">
                <p14:modId xmlns:p14="http://schemas.microsoft.com/office/powerpoint/2010/main" val="3246878963"/>
              </p:ext>
            </p:extLst>
          </p:nvPr>
        </p:nvGraphicFramePr>
        <p:xfrm>
          <a:off x="1415602" y="1354669"/>
          <a:ext cx="3551509" cy="5339425"/>
        </p:xfrm>
        <a:graphic>
          <a:graphicData uri="http://schemas.openxmlformats.org/drawingml/2006/table">
            <a:tbl>
              <a:tblPr>
                <a:tableStyleId>{35758FB7-9AC5-4552-8A53-C91805E547FA}</a:tableStyleId>
              </a:tblPr>
              <a:tblGrid>
                <a:gridCol w="3551509"/>
              </a:tblGrid>
              <a:tr h="410725">
                <a:tc>
                  <a:txBody>
                    <a:bodyPr/>
                    <a:lstStyle/>
                    <a:p>
                      <a:pPr algn="ctr" fontAlgn="ctr"/>
                      <a:r>
                        <a:rPr lang="en-US" sz="2000" dirty="0" err="1">
                          <a:effectLst/>
                        </a:rPr>
                        <a:t>booster_version</a:t>
                      </a:r>
                      <a:endParaRPr lang="en-US" sz="2000" b="1" dirty="0">
                        <a:effectLst/>
                      </a:endParaRPr>
                    </a:p>
                  </a:txBody>
                  <a:tcPr marL="87038" marR="87038" marT="43519" marB="43519" anchor="ctr"/>
                </a:tc>
              </a:tr>
              <a:tr h="410725">
                <a:tc>
                  <a:txBody>
                    <a:bodyPr/>
                    <a:lstStyle/>
                    <a:p>
                      <a:pPr algn="ctr" fontAlgn="ctr"/>
                      <a:r>
                        <a:rPr lang="en-US" sz="2000" dirty="0">
                          <a:effectLst/>
                        </a:rPr>
                        <a:t>F9 B5 B1048.4</a:t>
                      </a:r>
                    </a:p>
                  </a:txBody>
                  <a:tcPr marL="87038" marR="87038" marT="43519" marB="43519" anchor="ctr"/>
                </a:tc>
              </a:tr>
              <a:tr h="410725">
                <a:tc>
                  <a:txBody>
                    <a:bodyPr/>
                    <a:lstStyle/>
                    <a:p>
                      <a:pPr algn="ctr" fontAlgn="ctr"/>
                      <a:r>
                        <a:rPr lang="en-US" sz="2000" dirty="0">
                          <a:effectLst/>
                        </a:rPr>
                        <a:t>F9 B5 B1048.5</a:t>
                      </a:r>
                    </a:p>
                  </a:txBody>
                  <a:tcPr marL="87038" marR="87038" marT="43519" marB="43519" anchor="ctr"/>
                </a:tc>
              </a:tr>
              <a:tr h="410725">
                <a:tc>
                  <a:txBody>
                    <a:bodyPr/>
                    <a:lstStyle/>
                    <a:p>
                      <a:pPr algn="ctr" fontAlgn="ctr"/>
                      <a:r>
                        <a:rPr lang="en-US" sz="2000" dirty="0">
                          <a:effectLst/>
                        </a:rPr>
                        <a:t>F9 B5 B1049.4</a:t>
                      </a:r>
                    </a:p>
                  </a:txBody>
                  <a:tcPr marL="87038" marR="87038" marT="43519" marB="43519" anchor="ctr"/>
                </a:tc>
              </a:tr>
              <a:tr h="410725">
                <a:tc>
                  <a:txBody>
                    <a:bodyPr/>
                    <a:lstStyle/>
                    <a:p>
                      <a:pPr algn="ctr" fontAlgn="ctr"/>
                      <a:r>
                        <a:rPr lang="en-US" sz="2000" dirty="0">
                          <a:effectLst/>
                        </a:rPr>
                        <a:t>F9 B5 B1049.5</a:t>
                      </a:r>
                    </a:p>
                  </a:txBody>
                  <a:tcPr marL="87038" marR="87038" marT="43519" marB="43519" anchor="ctr"/>
                </a:tc>
              </a:tr>
              <a:tr h="410725">
                <a:tc>
                  <a:txBody>
                    <a:bodyPr/>
                    <a:lstStyle/>
                    <a:p>
                      <a:pPr algn="ctr" fontAlgn="ctr"/>
                      <a:r>
                        <a:rPr lang="en-US" sz="2000" dirty="0">
                          <a:effectLst/>
                        </a:rPr>
                        <a:t>F9 B5 B1049.7</a:t>
                      </a:r>
                    </a:p>
                  </a:txBody>
                  <a:tcPr marL="87038" marR="87038" marT="43519" marB="43519" anchor="ctr"/>
                </a:tc>
              </a:tr>
              <a:tr h="410725">
                <a:tc>
                  <a:txBody>
                    <a:bodyPr/>
                    <a:lstStyle/>
                    <a:p>
                      <a:pPr algn="ctr" fontAlgn="ctr"/>
                      <a:r>
                        <a:rPr lang="en-US" sz="2000" dirty="0">
                          <a:effectLst/>
                        </a:rPr>
                        <a:t>F9 B5 B1051.3</a:t>
                      </a:r>
                    </a:p>
                  </a:txBody>
                  <a:tcPr marL="87038" marR="87038" marT="43519" marB="43519" anchor="ctr"/>
                </a:tc>
              </a:tr>
              <a:tr h="410725">
                <a:tc>
                  <a:txBody>
                    <a:bodyPr/>
                    <a:lstStyle/>
                    <a:p>
                      <a:pPr algn="ctr" fontAlgn="ctr"/>
                      <a:r>
                        <a:rPr lang="en-US" sz="2000" dirty="0">
                          <a:effectLst/>
                        </a:rPr>
                        <a:t>F9 B5 B1051.4</a:t>
                      </a:r>
                    </a:p>
                  </a:txBody>
                  <a:tcPr marL="87038" marR="87038" marT="43519" marB="43519" anchor="ctr"/>
                </a:tc>
              </a:tr>
              <a:tr h="410725">
                <a:tc>
                  <a:txBody>
                    <a:bodyPr/>
                    <a:lstStyle/>
                    <a:p>
                      <a:pPr algn="ctr" fontAlgn="ctr"/>
                      <a:r>
                        <a:rPr lang="en-US" sz="2000" dirty="0">
                          <a:effectLst/>
                        </a:rPr>
                        <a:t>F9 B5 B1051.6</a:t>
                      </a:r>
                    </a:p>
                  </a:txBody>
                  <a:tcPr marL="87038" marR="87038" marT="43519" marB="43519" anchor="ctr"/>
                </a:tc>
              </a:tr>
              <a:tr h="410725">
                <a:tc>
                  <a:txBody>
                    <a:bodyPr/>
                    <a:lstStyle/>
                    <a:p>
                      <a:pPr algn="ctr" fontAlgn="ctr"/>
                      <a:r>
                        <a:rPr lang="en-US" sz="2000" dirty="0">
                          <a:effectLst/>
                        </a:rPr>
                        <a:t>F9 B5 B1056.4</a:t>
                      </a:r>
                    </a:p>
                  </a:txBody>
                  <a:tcPr marL="87038" marR="87038" marT="43519" marB="43519" anchor="ctr"/>
                </a:tc>
              </a:tr>
              <a:tr h="410725">
                <a:tc>
                  <a:txBody>
                    <a:bodyPr/>
                    <a:lstStyle/>
                    <a:p>
                      <a:pPr algn="ctr" fontAlgn="ctr"/>
                      <a:r>
                        <a:rPr lang="en-US" sz="2000" dirty="0">
                          <a:effectLst/>
                        </a:rPr>
                        <a:t>F9 B5 B1058.3</a:t>
                      </a:r>
                    </a:p>
                  </a:txBody>
                  <a:tcPr marL="87038" marR="87038" marT="43519" marB="43519" anchor="ctr"/>
                </a:tc>
              </a:tr>
              <a:tr h="410725">
                <a:tc>
                  <a:txBody>
                    <a:bodyPr/>
                    <a:lstStyle/>
                    <a:p>
                      <a:pPr algn="ctr" fontAlgn="ctr"/>
                      <a:r>
                        <a:rPr lang="en-US" sz="2000" dirty="0">
                          <a:effectLst/>
                        </a:rPr>
                        <a:t>F9 B5 B1060.2</a:t>
                      </a:r>
                    </a:p>
                  </a:txBody>
                  <a:tcPr marL="87038" marR="87038" marT="43519" marB="43519" anchor="ctr"/>
                </a:tc>
              </a:tr>
              <a:tr h="410725">
                <a:tc>
                  <a:txBody>
                    <a:bodyPr/>
                    <a:lstStyle/>
                    <a:p>
                      <a:pPr algn="ctr" fontAlgn="ctr"/>
                      <a:r>
                        <a:rPr lang="en-US" sz="2000" dirty="0">
                          <a:effectLst/>
                        </a:rPr>
                        <a:t>F9 B5 B1060.3</a:t>
                      </a:r>
                    </a:p>
                  </a:txBody>
                  <a:tcPr marL="87038" marR="87038" marT="43519" marB="43519" anchor="ctr"/>
                </a:tc>
              </a:tr>
            </a:tbl>
          </a:graphicData>
        </a:graphic>
      </p:graphicFrame>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08622" y="1399822"/>
            <a:ext cx="3267882" cy="473004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a:t>
            </a:r>
            <a:r>
              <a:rPr lang="en-US" sz="2200" dirty="0" smtClean="0">
                <a:solidFill>
                  <a:schemeClr val="accent3">
                    <a:lumMod val="25000"/>
                  </a:schemeClr>
                </a:solidFill>
                <a:latin typeface="Abadi"/>
              </a:rPr>
              <a:t>displays the </a:t>
            </a:r>
            <a:r>
              <a:rPr lang="en-US" sz="2200" dirty="0">
                <a:solidFill>
                  <a:schemeClr val="accent3">
                    <a:lumMod val="25000"/>
                  </a:schemeClr>
                </a:solidFill>
                <a:latin typeface="Abadi"/>
              </a:rPr>
              <a:t>month </a:t>
            </a:r>
            <a:r>
              <a:rPr lang="en-US" sz="2200" dirty="0" smtClean="0">
                <a:solidFill>
                  <a:schemeClr val="accent3">
                    <a:lumMod val="25000"/>
                  </a:schemeClr>
                </a:solidFill>
                <a:latin typeface="Abadi"/>
              </a:rPr>
              <a:t>successful </a:t>
            </a:r>
            <a:r>
              <a:rPr lang="en-US" sz="2200" dirty="0" smtClean="0">
                <a:solidFill>
                  <a:schemeClr val="accent3">
                    <a:lumMod val="25000"/>
                  </a:schemeClr>
                </a:solidFill>
                <a:latin typeface="Abadi"/>
              </a:rPr>
              <a:t>landing outcomes </a:t>
            </a:r>
            <a:r>
              <a:rPr lang="en-US" sz="2200" dirty="0">
                <a:solidFill>
                  <a:schemeClr val="accent3">
                    <a:lumMod val="25000"/>
                  </a:schemeClr>
                </a:solidFill>
                <a:latin typeface="Abadi"/>
              </a:rPr>
              <a:t>in ground </a:t>
            </a:r>
            <a:r>
              <a:rPr lang="en-US" sz="2200" dirty="0" smtClean="0">
                <a:solidFill>
                  <a:schemeClr val="accent3">
                    <a:lumMod val="25000"/>
                  </a:schemeClr>
                </a:solidFill>
                <a:latin typeface="Abadi"/>
              </a:rPr>
              <a:t>pad, booster </a:t>
            </a:r>
            <a:r>
              <a:rPr lang="en-US" sz="2200" dirty="0">
                <a:solidFill>
                  <a:schemeClr val="accent3">
                    <a:lumMod val="25000"/>
                  </a:schemeClr>
                </a:solidFill>
                <a:latin typeface="Abadi"/>
              </a:rPr>
              <a:t>versions, </a:t>
            </a:r>
            <a:r>
              <a:rPr lang="en-US" sz="2200" dirty="0" smtClean="0">
                <a:solidFill>
                  <a:schemeClr val="accent3">
                    <a:lumMod val="25000"/>
                  </a:schemeClr>
                </a:solidFill>
                <a:latin typeface="Abadi"/>
              </a:rPr>
              <a:t>launch site </a:t>
            </a:r>
            <a:r>
              <a:rPr lang="en-US" sz="2200" dirty="0">
                <a:solidFill>
                  <a:schemeClr val="accent3">
                    <a:lumMod val="25000"/>
                  </a:schemeClr>
                </a:solidFill>
                <a:latin typeface="Abadi"/>
              </a:rPr>
              <a:t>for the months in year </a:t>
            </a:r>
            <a:r>
              <a:rPr lang="en-US" sz="2200" dirty="0" smtClean="0">
                <a:solidFill>
                  <a:schemeClr val="accent3">
                    <a:lumMod val="25000"/>
                  </a:schemeClr>
                </a:solidFill>
                <a:latin typeface="Abadi"/>
              </a:rPr>
              <a:t>2017</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2017 </a:t>
            </a:r>
            <a:r>
              <a:rPr lang="en-US" dirty="0">
                <a:solidFill>
                  <a:srgbClr val="0B49CB"/>
                </a:solidFill>
                <a:latin typeface="Abadi"/>
              </a:rPr>
              <a:t>Launch Records</a:t>
            </a:r>
          </a:p>
        </p:txBody>
      </p:sp>
      <p:graphicFrame>
        <p:nvGraphicFramePr>
          <p:cNvPr id="2" name="Table 1"/>
          <p:cNvGraphicFramePr>
            <a:graphicFrameLocks noGrp="1"/>
          </p:cNvGraphicFramePr>
          <p:nvPr>
            <p:extLst>
              <p:ext uri="{D42A27DB-BD31-4B8C-83A1-F6EECF244321}">
                <p14:modId xmlns:p14="http://schemas.microsoft.com/office/powerpoint/2010/main" val="4136948575"/>
              </p:ext>
            </p:extLst>
          </p:nvPr>
        </p:nvGraphicFramePr>
        <p:xfrm>
          <a:off x="770011" y="1436070"/>
          <a:ext cx="7369276" cy="4206240"/>
        </p:xfrm>
        <a:graphic>
          <a:graphicData uri="http://schemas.openxmlformats.org/drawingml/2006/table">
            <a:tbl>
              <a:tblPr>
                <a:tableStyleId>{35758FB7-9AC5-4552-8A53-C91805E547FA}</a:tableStyleId>
              </a:tblPr>
              <a:tblGrid>
                <a:gridCol w="1842319"/>
                <a:gridCol w="1842319"/>
                <a:gridCol w="1842319"/>
                <a:gridCol w="1842319"/>
              </a:tblGrid>
              <a:tr h="344349">
                <a:tc>
                  <a:txBody>
                    <a:bodyPr/>
                    <a:lstStyle/>
                    <a:p>
                      <a:pPr algn="ctr" fontAlgn="ctr"/>
                      <a:r>
                        <a:rPr lang="en-US" dirty="0">
                          <a:effectLst/>
                        </a:rPr>
                        <a:t>MONTH</a:t>
                      </a:r>
                      <a:endParaRPr lang="en-US" b="1" dirty="0">
                        <a:effectLst/>
                      </a:endParaRPr>
                    </a:p>
                  </a:txBody>
                  <a:tcPr anchor="ctr"/>
                </a:tc>
                <a:tc>
                  <a:txBody>
                    <a:bodyPr/>
                    <a:lstStyle/>
                    <a:p>
                      <a:pPr algn="ctr" fontAlgn="ctr"/>
                      <a:r>
                        <a:rPr lang="en-US">
                          <a:effectLst/>
                        </a:rPr>
                        <a:t>landing_outcome</a:t>
                      </a:r>
                      <a:endParaRPr lang="en-US" b="1">
                        <a:effectLst/>
                      </a:endParaRPr>
                    </a:p>
                  </a:txBody>
                  <a:tcPr anchor="ctr"/>
                </a:tc>
                <a:tc>
                  <a:txBody>
                    <a:bodyPr/>
                    <a:lstStyle/>
                    <a:p>
                      <a:pPr algn="ctr" fontAlgn="ctr"/>
                      <a:r>
                        <a:rPr lang="en-US">
                          <a:effectLst/>
                        </a:rPr>
                        <a:t>booster_version</a:t>
                      </a:r>
                      <a:endParaRPr lang="en-US" b="1">
                        <a:effectLst/>
                      </a:endParaRPr>
                    </a:p>
                  </a:txBody>
                  <a:tcPr anchor="ctr"/>
                </a:tc>
                <a:tc>
                  <a:txBody>
                    <a:bodyPr/>
                    <a:lstStyle/>
                    <a:p>
                      <a:pPr algn="ctr" fontAlgn="ctr"/>
                      <a:r>
                        <a:rPr lang="en-US">
                          <a:effectLst/>
                        </a:rPr>
                        <a:t>launch_site</a:t>
                      </a:r>
                      <a:endParaRPr lang="en-US" b="1">
                        <a:effectLst/>
                      </a:endParaRPr>
                    </a:p>
                  </a:txBody>
                  <a:tcPr anchor="ctr"/>
                </a:tc>
              </a:tr>
              <a:tr h="602612">
                <a:tc>
                  <a:txBody>
                    <a:bodyPr/>
                    <a:lstStyle/>
                    <a:p>
                      <a:pPr algn="ctr" fontAlgn="ctr"/>
                      <a:r>
                        <a:rPr lang="en-US">
                          <a:effectLst/>
                        </a:rPr>
                        <a:t>February</a:t>
                      </a:r>
                    </a:p>
                  </a:txBody>
                  <a:tcPr anchor="ctr"/>
                </a:tc>
                <a:tc>
                  <a:txBody>
                    <a:bodyPr/>
                    <a:lstStyle/>
                    <a:p>
                      <a:pPr algn="ctr" fontAlgn="ctr"/>
                      <a:r>
                        <a:rPr lang="en-US" dirty="0">
                          <a:effectLst/>
                        </a:rPr>
                        <a:t>Success (ground pad)</a:t>
                      </a:r>
                    </a:p>
                  </a:txBody>
                  <a:tcPr anchor="ctr"/>
                </a:tc>
                <a:tc>
                  <a:txBody>
                    <a:bodyPr/>
                    <a:lstStyle/>
                    <a:p>
                      <a:pPr algn="ctr" fontAlgn="ctr"/>
                      <a:r>
                        <a:rPr lang="en-US">
                          <a:effectLst/>
                        </a:rPr>
                        <a:t>F9 FT B1031.1</a:t>
                      </a:r>
                    </a:p>
                  </a:txBody>
                  <a:tcPr anchor="ctr"/>
                </a:tc>
                <a:tc>
                  <a:txBody>
                    <a:bodyPr/>
                    <a:lstStyle/>
                    <a:p>
                      <a:pPr algn="ctr" fontAlgn="ctr"/>
                      <a:r>
                        <a:rPr lang="en-US">
                          <a:effectLst/>
                        </a:rPr>
                        <a:t>KSC LC-39A</a:t>
                      </a:r>
                    </a:p>
                  </a:txBody>
                  <a:tcPr anchor="ctr"/>
                </a:tc>
              </a:tr>
              <a:tr h="602612">
                <a:tc>
                  <a:txBody>
                    <a:bodyPr/>
                    <a:lstStyle/>
                    <a:p>
                      <a:pPr algn="ctr" fontAlgn="ctr"/>
                      <a:r>
                        <a:rPr lang="en-US">
                          <a:effectLst/>
                        </a:rPr>
                        <a:t>May</a:t>
                      </a:r>
                    </a:p>
                  </a:txBody>
                  <a:tcPr anchor="ctr"/>
                </a:tc>
                <a:tc>
                  <a:txBody>
                    <a:bodyPr/>
                    <a:lstStyle/>
                    <a:p>
                      <a:pPr algn="ctr" fontAlgn="ctr"/>
                      <a:r>
                        <a:rPr lang="en-US" dirty="0">
                          <a:effectLst/>
                        </a:rPr>
                        <a:t>Success (ground pad)</a:t>
                      </a:r>
                    </a:p>
                  </a:txBody>
                  <a:tcPr anchor="ctr"/>
                </a:tc>
                <a:tc>
                  <a:txBody>
                    <a:bodyPr/>
                    <a:lstStyle/>
                    <a:p>
                      <a:pPr algn="ctr" fontAlgn="ctr"/>
                      <a:r>
                        <a:rPr lang="en-US">
                          <a:effectLst/>
                        </a:rPr>
                        <a:t>F9 FT B1032.1</a:t>
                      </a:r>
                    </a:p>
                  </a:txBody>
                  <a:tcPr anchor="ctr"/>
                </a:tc>
                <a:tc>
                  <a:txBody>
                    <a:bodyPr/>
                    <a:lstStyle/>
                    <a:p>
                      <a:pPr algn="ctr" fontAlgn="ctr"/>
                      <a:r>
                        <a:rPr lang="en-US">
                          <a:effectLst/>
                        </a:rPr>
                        <a:t>KSC LC-39A</a:t>
                      </a:r>
                    </a:p>
                  </a:txBody>
                  <a:tcPr anchor="ctr"/>
                </a:tc>
              </a:tr>
              <a:tr h="602612">
                <a:tc>
                  <a:txBody>
                    <a:bodyPr/>
                    <a:lstStyle/>
                    <a:p>
                      <a:pPr algn="ctr" fontAlgn="ctr"/>
                      <a:r>
                        <a:rPr lang="en-US">
                          <a:effectLst/>
                        </a:rPr>
                        <a:t>June</a:t>
                      </a:r>
                    </a:p>
                  </a:txBody>
                  <a:tcPr anchor="ctr"/>
                </a:tc>
                <a:tc>
                  <a:txBody>
                    <a:bodyPr/>
                    <a:lstStyle/>
                    <a:p>
                      <a:pPr algn="ctr" fontAlgn="ctr"/>
                      <a:r>
                        <a:rPr lang="en-US" dirty="0">
                          <a:effectLst/>
                        </a:rPr>
                        <a:t>Success (ground pad)</a:t>
                      </a:r>
                    </a:p>
                  </a:txBody>
                  <a:tcPr anchor="ctr"/>
                </a:tc>
                <a:tc>
                  <a:txBody>
                    <a:bodyPr/>
                    <a:lstStyle/>
                    <a:p>
                      <a:pPr algn="ctr" fontAlgn="ctr"/>
                      <a:r>
                        <a:rPr lang="en-US" dirty="0">
                          <a:effectLst/>
                        </a:rPr>
                        <a:t>F9 FT B1035.1</a:t>
                      </a:r>
                    </a:p>
                  </a:txBody>
                  <a:tcPr anchor="ctr"/>
                </a:tc>
                <a:tc>
                  <a:txBody>
                    <a:bodyPr/>
                    <a:lstStyle/>
                    <a:p>
                      <a:pPr algn="ctr" fontAlgn="ctr"/>
                      <a:r>
                        <a:rPr lang="en-US">
                          <a:effectLst/>
                        </a:rPr>
                        <a:t>KSC LC-39A</a:t>
                      </a:r>
                    </a:p>
                  </a:txBody>
                  <a:tcPr anchor="ctr"/>
                </a:tc>
              </a:tr>
              <a:tr h="602612">
                <a:tc>
                  <a:txBody>
                    <a:bodyPr/>
                    <a:lstStyle/>
                    <a:p>
                      <a:pPr algn="ctr" fontAlgn="ctr"/>
                      <a:r>
                        <a:rPr lang="en-US">
                          <a:effectLst/>
                        </a:rPr>
                        <a:t>August</a:t>
                      </a:r>
                    </a:p>
                  </a:txBody>
                  <a:tcPr anchor="ctr"/>
                </a:tc>
                <a:tc>
                  <a:txBody>
                    <a:bodyPr/>
                    <a:lstStyle/>
                    <a:p>
                      <a:pPr algn="ctr" fontAlgn="ctr"/>
                      <a:r>
                        <a:rPr lang="en-US">
                          <a:effectLst/>
                        </a:rPr>
                        <a:t>Success (ground pad)</a:t>
                      </a:r>
                    </a:p>
                  </a:txBody>
                  <a:tcPr anchor="ctr"/>
                </a:tc>
                <a:tc>
                  <a:txBody>
                    <a:bodyPr/>
                    <a:lstStyle/>
                    <a:p>
                      <a:pPr algn="ctr" fontAlgn="ctr"/>
                      <a:r>
                        <a:rPr lang="en-US" dirty="0">
                          <a:effectLst/>
                        </a:rPr>
                        <a:t>F9 B4 B1039.1</a:t>
                      </a:r>
                    </a:p>
                  </a:txBody>
                  <a:tcPr anchor="ctr"/>
                </a:tc>
                <a:tc>
                  <a:txBody>
                    <a:bodyPr/>
                    <a:lstStyle/>
                    <a:p>
                      <a:pPr algn="ctr" fontAlgn="ctr"/>
                      <a:r>
                        <a:rPr lang="en-US">
                          <a:effectLst/>
                        </a:rPr>
                        <a:t>KSC LC-39A</a:t>
                      </a:r>
                    </a:p>
                  </a:txBody>
                  <a:tcPr anchor="ctr"/>
                </a:tc>
              </a:tr>
              <a:tr h="602612">
                <a:tc>
                  <a:txBody>
                    <a:bodyPr/>
                    <a:lstStyle/>
                    <a:p>
                      <a:pPr algn="ctr" fontAlgn="ctr"/>
                      <a:r>
                        <a:rPr lang="en-US">
                          <a:effectLst/>
                        </a:rPr>
                        <a:t>September</a:t>
                      </a:r>
                    </a:p>
                  </a:txBody>
                  <a:tcPr anchor="ctr"/>
                </a:tc>
                <a:tc>
                  <a:txBody>
                    <a:bodyPr/>
                    <a:lstStyle/>
                    <a:p>
                      <a:pPr algn="ctr" fontAlgn="ctr"/>
                      <a:r>
                        <a:rPr lang="en-US">
                          <a:effectLst/>
                        </a:rPr>
                        <a:t>Success (ground pad)</a:t>
                      </a:r>
                    </a:p>
                  </a:txBody>
                  <a:tcPr anchor="ctr"/>
                </a:tc>
                <a:tc>
                  <a:txBody>
                    <a:bodyPr/>
                    <a:lstStyle/>
                    <a:p>
                      <a:pPr algn="ctr" fontAlgn="ctr"/>
                      <a:r>
                        <a:rPr lang="en-US" dirty="0">
                          <a:effectLst/>
                        </a:rPr>
                        <a:t>F9 B4 B1040.1</a:t>
                      </a:r>
                    </a:p>
                  </a:txBody>
                  <a:tcPr anchor="ctr"/>
                </a:tc>
                <a:tc>
                  <a:txBody>
                    <a:bodyPr/>
                    <a:lstStyle/>
                    <a:p>
                      <a:pPr algn="ctr" fontAlgn="ctr"/>
                      <a:r>
                        <a:rPr lang="en-US" dirty="0">
                          <a:effectLst/>
                        </a:rPr>
                        <a:t>KSC LC-39A</a:t>
                      </a:r>
                    </a:p>
                  </a:txBody>
                  <a:tcPr anchor="ctr"/>
                </a:tc>
              </a:tr>
              <a:tr h="602612">
                <a:tc>
                  <a:txBody>
                    <a:bodyPr/>
                    <a:lstStyle/>
                    <a:p>
                      <a:pPr algn="ctr" fontAlgn="ctr"/>
                      <a:r>
                        <a:rPr lang="en-US">
                          <a:effectLst/>
                        </a:rPr>
                        <a:t>December</a:t>
                      </a:r>
                    </a:p>
                  </a:txBody>
                  <a:tcPr anchor="ctr"/>
                </a:tc>
                <a:tc>
                  <a:txBody>
                    <a:bodyPr/>
                    <a:lstStyle/>
                    <a:p>
                      <a:pPr algn="ctr" fontAlgn="ctr"/>
                      <a:r>
                        <a:rPr lang="en-US">
                          <a:effectLst/>
                        </a:rPr>
                        <a:t>Success (ground pad)</a:t>
                      </a:r>
                    </a:p>
                  </a:txBody>
                  <a:tcPr anchor="ctr"/>
                </a:tc>
                <a:tc>
                  <a:txBody>
                    <a:bodyPr/>
                    <a:lstStyle/>
                    <a:p>
                      <a:pPr algn="ctr" fontAlgn="ctr"/>
                      <a:r>
                        <a:rPr lang="en-US">
                          <a:effectLst/>
                        </a:rPr>
                        <a:t>F9 FT B1035.2</a:t>
                      </a:r>
                    </a:p>
                  </a:txBody>
                  <a:tcPr anchor="ctr"/>
                </a:tc>
                <a:tc>
                  <a:txBody>
                    <a:bodyPr/>
                    <a:lstStyle/>
                    <a:p>
                      <a:pPr algn="ctr" fontAlgn="ctr"/>
                      <a:r>
                        <a:rPr lang="en-US" dirty="0">
                          <a:effectLst/>
                        </a:rPr>
                        <a:t>CCAFS SLC-40</a:t>
                      </a:r>
                    </a:p>
                  </a:txBody>
                  <a:tcPr anchor="ctr"/>
                </a:tc>
              </a:tr>
            </a:tbl>
          </a:graphicData>
        </a:graphic>
      </p:graphicFrame>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186812" y="1565981"/>
            <a:ext cx="3098799" cy="4459592"/>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Shown is a table of successful landing outcomes </a:t>
            </a:r>
            <a:r>
              <a:rPr lang="en-US" sz="2200" dirty="0">
                <a:solidFill>
                  <a:schemeClr val="accent3">
                    <a:lumMod val="25000"/>
                  </a:schemeClr>
                </a:solidFill>
                <a:latin typeface="Abadi"/>
              </a:rPr>
              <a:t>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first successful outcome did not occur until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618495110"/>
              </p:ext>
            </p:extLst>
          </p:nvPr>
        </p:nvGraphicFramePr>
        <p:xfrm>
          <a:off x="770011" y="1765705"/>
          <a:ext cx="6646790" cy="3291840"/>
        </p:xfrm>
        <a:graphic>
          <a:graphicData uri="http://schemas.openxmlformats.org/drawingml/2006/table">
            <a:tbl>
              <a:tblPr>
                <a:tableStyleId>{35758FB7-9AC5-4552-8A53-C91805E547FA}</a:tableStyleId>
              </a:tblPr>
              <a:tblGrid>
                <a:gridCol w="3323395"/>
                <a:gridCol w="3323395"/>
              </a:tblGrid>
              <a:tr h="0">
                <a:tc>
                  <a:txBody>
                    <a:bodyPr/>
                    <a:lstStyle/>
                    <a:p>
                      <a:pPr algn="ctr" fontAlgn="ctr"/>
                      <a:r>
                        <a:rPr lang="en-US" dirty="0">
                          <a:effectLst/>
                        </a:rPr>
                        <a:t>DATE</a:t>
                      </a:r>
                      <a:endParaRPr lang="en-US" b="1" dirty="0">
                        <a:effectLst/>
                      </a:endParaRPr>
                    </a:p>
                  </a:txBody>
                  <a:tcPr anchor="ctr"/>
                </a:tc>
                <a:tc>
                  <a:txBody>
                    <a:bodyPr/>
                    <a:lstStyle/>
                    <a:p>
                      <a:pPr algn="ctr" fontAlgn="ctr"/>
                      <a:r>
                        <a:rPr lang="en-US">
                          <a:effectLst/>
                        </a:rPr>
                        <a:t>landing_outcome</a:t>
                      </a:r>
                      <a:endParaRPr lang="en-US" b="1">
                        <a:effectLst/>
                      </a:endParaRPr>
                    </a:p>
                  </a:txBody>
                  <a:tcPr anchor="ctr"/>
                </a:tc>
              </a:tr>
              <a:tr h="0">
                <a:tc>
                  <a:txBody>
                    <a:bodyPr/>
                    <a:lstStyle/>
                    <a:p>
                      <a:pPr algn="ctr" fontAlgn="ctr"/>
                      <a:r>
                        <a:rPr lang="en-US" dirty="0">
                          <a:effectLst/>
                        </a:rPr>
                        <a:t>2017-02-19</a:t>
                      </a:r>
                    </a:p>
                  </a:txBody>
                  <a:tcPr anchor="ctr"/>
                </a:tc>
                <a:tc>
                  <a:txBody>
                    <a:bodyPr/>
                    <a:lstStyle/>
                    <a:p>
                      <a:pPr algn="ctr" fontAlgn="ctr"/>
                      <a:r>
                        <a:rPr lang="en-US" dirty="0">
                          <a:effectLst/>
                        </a:rPr>
                        <a:t>Success (ground pad)</a:t>
                      </a:r>
                    </a:p>
                  </a:txBody>
                  <a:tcPr anchor="ctr"/>
                </a:tc>
              </a:tr>
              <a:tr h="0">
                <a:tc>
                  <a:txBody>
                    <a:bodyPr/>
                    <a:lstStyle/>
                    <a:p>
                      <a:pPr algn="ctr" fontAlgn="ctr"/>
                      <a:r>
                        <a:rPr lang="en-US">
                          <a:effectLst/>
                        </a:rPr>
                        <a:t>2017-01-14</a:t>
                      </a:r>
                    </a:p>
                  </a:txBody>
                  <a:tcPr anchor="ctr"/>
                </a:tc>
                <a:tc>
                  <a:txBody>
                    <a:bodyPr/>
                    <a:lstStyle/>
                    <a:p>
                      <a:pPr algn="ctr" fontAlgn="ctr"/>
                      <a:r>
                        <a:rPr lang="en-US" dirty="0">
                          <a:effectLst/>
                        </a:rPr>
                        <a:t>Success (drone ship)</a:t>
                      </a:r>
                    </a:p>
                  </a:txBody>
                  <a:tcPr anchor="ctr"/>
                </a:tc>
              </a:tr>
              <a:tr h="0">
                <a:tc>
                  <a:txBody>
                    <a:bodyPr/>
                    <a:lstStyle/>
                    <a:p>
                      <a:pPr algn="ctr" fontAlgn="ctr"/>
                      <a:r>
                        <a:rPr lang="en-US">
                          <a:effectLst/>
                        </a:rPr>
                        <a:t>2016-08-14</a:t>
                      </a:r>
                    </a:p>
                  </a:txBody>
                  <a:tcPr anchor="ctr"/>
                </a:tc>
                <a:tc>
                  <a:txBody>
                    <a:bodyPr/>
                    <a:lstStyle/>
                    <a:p>
                      <a:pPr algn="ctr" fontAlgn="ctr"/>
                      <a:r>
                        <a:rPr lang="en-US" dirty="0">
                          <a:effectLst/>
                        </a:rPr>
                        <a:t>Success (drone ship)</a:t>
                      </a:r>
                    </a:p>
                  </a:txBody>
                  <a:tcPr anchor="ctr"/>
                </a:tc>
              </a:tr>
              <a:tr h="0">
                <a:tc>
                  <a:txBody>
                    <a:bodyPr/>
                    <a:lstStyle/>
                    <a:p>
                      <a:pPr algn="ctr" fontAlgn="ctr"/>
                      <a:r>
                        <a:rPr lang="en-US">
                          <a:effectLst/>
                        </a:rPr>
                        <a:t>2016-07-18</a:t>
                      </a:r>
                    </a:p>
                  </a:txBody>
                  <a:tcPr anchor="ctr"/>
                </a:tc>
                <a:tc>
                  <a:txBody>
                    <a:bodyPr/>
                    <a:lstStyle/>
                    <a:p>
                      <a:pPr algn="ctr" fontAlgn="ctr"/>
                      <a:r>
                        <a:rPr lang="en-US" dirty="0">
                          <a:effectLst/>
                        </a:rPr>
                        <a:t>Success (ground pad)</a:t>
                      </a:r>
                    </a:p>
                  </a:txBody>
                  <a:tcPr anchor="ctr"/>
                </a:tc>
              </a:tr>
              <a:tr h="0">
                <a:tc>
                  <a:txBody>
                    <a:bodyPr/>
                    <a:lstStyle/>
                    <a:p>
                      <a:pPr algn="ctr" fontAlgn="ctr"/>
                      <a:r>
                        <a:rPr lang="en-US">
                          <a:effectLst/>
                        </a:rPr>
                        <a:t>2016-05-27</a:t>
                      </a:r>
                    </a:p>
                  </a:txBody>
                  <a:tcPr anchor="ctr"/>
                </a:tc>
                <a:tc>
                  <a:txBody>
                    <a:bodyPr/>
                    <a:lstStyle/>
                    <a:p>
                      <a:pPr algn="ctr" fontAlgn="ctr"/>
                      <a:r>
                        <a:rPr lang="en-US" dirty="0">
                          <a:effectLst/>
                        </a:rPr>
                        <a:t>Success (drone ship)</a:t>
                      </a:r>
                    </a:p>
                  </a:txBody>
                  <a:tcPr anchor="ctr"/>
                </a:tc>
              </a:tr>
              <a:tr h="0">
                <a:tc>
                  <a:txBody>
                    <a:bodyPr/>
                    <a:lstStyle/>
                    <a:p>
                      <a:pPr algn="ctr" fontAlgn="ctr"/>
                      <a:r>
                        <a:rPr lang="en-US">
                          <a:effectLst/>
                        </a:rPr>
                        <a:t>2016-05-06</a:t>
                      </a:r>
                    </a:p>
                  </a:txBody>
                  <a:tcPr anchor="ctr"/>
                </a:tc>
                <a:tc>
                  <a:txBody>
                    <a:bodyPr/>
                    <a:lstStyle/>
                    <a:p>
                      <a:pPr algn="ctr" fontAlgn="ctr"/>
                      <a:r>
                        <a:rPr lang="en-US" dirty="0">
                          <a:effectLst/>
                        </a:rPr>
                        <a:t>Success (drone ship)</a:t>
                      </a:r>
                    </a:p>
                  </a:txBody>
                  <a:tcPr anchor="ctr"/>
                </a:tc>
              </a:tr>
              <a:tr h="0">
                <a:tc>
                  <a:txBody>
                    <a:bodyPr/>
                    <a:lstStyle/>
                    <a:p>
                      <a:pPr algn="ctr" fontAlgn="ctr"/>
                      <a:r>
                        <a:rPr lang="en-US">
                          <a:effectLst/>
                        </a:rPr>
                        <a:t>2016-04-08</a:t>
                      </a:r>
                    </a:p>
                  </a:txBody>
                  <a:tcPr anchor="ctr"/>
                </a:tc>
                <a:tc>
                  <a:txBody>
                    <a:bodyPr/>
                    <a:lstStyle/>
                    <a:p>
                      <a:pPr algn="ctr" fontAlgn="ctr"/>
                      <a:r>
                        <a:rPr lang="en-US" dirty="0">
                          <a:effectLst/>
                        </a:rPr>
                        <a:t>Success (drone ship)</a:t>
                      </a:r>
                    </a:p>
                  </a:txBody>
                  <a:tcPr anchor="ctr"/>
                </a:tc>
              </a:tr>
              <a:tr h="0">
                <a:tc>
                  <a:txBody>
                    <a:bodyPr/>
                    <a:lstStyle/>
                    <a:p>
                      <a:pPr algn="ctr" fontAlgn="ctr"/>
                      <a:r>
                        <a:rPr lang="en-US">
                          <a:effectLst/>
                        </a:rPr>
                        <a:t>2015-12-22</a:t>
                      </a:r>
                    </a:p>
                  </a:txBody>
                  <a:tcPr anchor="ctr"/>
                </a:tc>
                <a:tc>
                  <a:txBody>
                    <a:bodyPr/>
                    <a:lstStyle/>
                    <a:p>
                      <a:pPr algn="ctr" fontAlgn="ctr"/>
                      <a:r>
                        <a:rPr lang="en-US" dirty="0">
                          <a:effectLst/>
                        </a:rPr>
                        <a:t>Success (ground pad)</a:t>
                      </a:r>
                    </a:p>
                  </a:txBody>
                  <a:tcPr anchor="ctr"/>
                </a:tc>
              </a:tr>
            </a:tbl>
          </a:graphicData>
        </a:graphic>
      </p:graphicFrame>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8252178" y="1545606"/>
            <a:ext cx="3800952" cy="434496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Shown is a map of all of the SpaceX launch sites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r>
              <a:rPr lang="en-US" sz="2200" dirty="0" smtClean="0">
                <a:latin typeface="Abadi"/>
              </a:rPr>
              <a:t>Three launch sites are located on the east coast in Florida and one launch site is located on the west coast in California.  </a:t>
            </a:r>
          </a:p>
          <a:p>
            <a:pPr marL="0" indent="0">
              <a:buNone/>
            </a:pPr>
            <a:endParaRPr lang="en-US" sz="2200" dirty="0">
              <a:latin typeface="Abadi"/>
            </a:endParaRPr>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SpaceX Launch Sites</a:t>
            </a:r>
            <a:endParaRPr lang="en-US" dirty="0">
              <a:solidFill>
                <a:srgbClr val="0B49CB"/>
              </a:solidFill>
              <a:latin typeface="Abadi"/>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1327" t="23863" r="16495" b="7230"/>
          <a:stretch/>
        </p:blipFill>
        <p:spPr>
          <a:xfrm>
            <a:off x="770011" y="1433688"/>
            <a:ext cx="7482167" cy="4456886"/>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8489245" y="1317625"/>
            <a:ext cx="3527777"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Shown is a map depicting the number of launches per launch site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sz="2200" dirty="0" smtClean="0">
                <a:solidFill>
                  <a:schemeClr val="accent3">
                    <a:lumMod val="25000"/>
                  </a:schemeClr>
                </a:solidFill>
                <a:latin typeface="Abadi"/>
              </a:rPr>
              <a:t>Four times as many launches have taken place at the Florida launch sites, this could potentially be due to the close proximity to 3 of the 4 launch sites</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Site Success/Failures</a:t>
            </a:r>
            <a:endParaRPr lang="en-US" dirty="0">
              <a:solidFill>
                <a:srgbClr val="0B49CB"/>
              </a:solidFill>
              <a:latin typeface="Abad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00" t="21553" r="15600" b="8230"/>
          <a:stretch/>
        </p:blipFill>
        <p:spPr>
          <a:xfrm>
            <a:off x="770011" y="1317625"/>
            <a:ext cx="7711200" cy="4597753"/>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9256889" y="1365275"/>
            <a:ext cx="2935111" cy="466029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Shown are maps of each launch site </a:t>
            </a:r>
            <a:r>
              <a:rPr lang="en-US" sz="2200" dirty="0">
                <a:solidFill>
                  <a:schemeClr val="accent3">
                    <a:lumMod val="25000"/>
                  </a:schemeClr>
                </a:solidFill>
                <a:latin typeface="Abadi"/>
              </a:rPr>
              <a:t>with color-labeled launch outcomes on the </a:t>
            </a:r>
            <a:r>
              <a:rPr lang="en-US" sz="2200" dirty="0" smtClean="0">
                <a:solidFill>
                  <a:schemeClr val="accent3">
                    <a:lumMod val="25000"/>
                  </a:schemeClr>
                </a:solidFill>
                <a:latin typeface="Abadi"/>
              </a:rPr>
              <a:t>map</a:t>
            </a:r>
          </a:p>
          <a:p>
            <a:pPr lvl="1">
              <a:lnSpc>
                <a:spcPct val="100000"/>
              </a:lnSpc>
              <a:spcBef>
                <a:spcPts val="1400"/>
              </a:spcBef>
            </a:pPr>
            <a:r>
              <a:rPr lang="en-US" sz="1800" dirty="0" smtClean="0">
                <a:solidFill>
                  <a:schemeClr val="accent3">
                    <a:lumMod val="25000"/>
                  </a:schemeClr>
                </a:solidFill>
                <a:latin typeface="Abadi"/>
              </a:rPr>
              <a:t>Green – Success</a:t>
            </a:r>
          </a:p>
          <a:p>
            <a:pPr lvl="1">
              <a:lnSpc>
                <a:spcPct val="100000"/>
              </a:lnSpc>
              <a:spcBef>
                <a:spcPts val="1400"/>
              </a:spcBef>
            </a:pPr>
            <a:r>
              <a:rPr lang="en-US" sz="1800" dirty="0" smtClean="0">
                <a:solidFill>
                  <a:schemeClr val="accent3">
                    <a:lumMod val="25000"/>
                  </a:schemeClr>
                </a:solidFill>
                <a:latin typeface="Abadi"/>
              </a:rPr>
              <a:t>Red – Failure </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Site ‘KSC’ has the highest success rate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Site Success/Failures </a:t>
            </a:r>
            <a:r>
              <a:rPr lang="en-US" dirty="0" err="1" smtClean="0">
                <a:solidFill>
                  <a:srgbClr val="0B49CB"/>
                </a:solidFill>
                <a:latin typeface="Abadi"/>
              </a:rPr>
              <a:t>cont</a:t>
            </a:r>
            <a:r>
              <a:rPr lang="en-US" dirty="0" smtClean="0">
                <a:solidFill>
                  <a:srgbClr val="0B49CB"/>
                </a:solidFill>
                <a:latin typeface="Abadi"/>
              </a:rPr>
              <a:t>…</a:t>
            </a:r>
            <a:endParaRPr lang="en-US" dirty="0">
              <a:solidFill>
                <a:srgbClr val="0B49CB"/>
              </a:solidFill>
              <a:latin typeface="Abadi"/>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272" t="39360" r="36363" b="18461"/>
          <a:stretch/>
        </p:blipFill>
        <p:spPr>
          <a:xfrm>
            <a:off x="770011" y="1444979"/>
            <a:ext cx="4231098" cy="378177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60" t="30172" r="34680" b="12406"/>
          <a:stretch/>
        </p:blipFill>
        <p:spPr>
          <a:xfrm>
            <a:off x="5209120" y="1444978"/>
            <a:ext cx="4001809" cy="3781778"/>
          </a:xfrm>
          <a:prstGeom prst="rect">
            <a:avLst/>
          </a:prstGeom>
        </p:spPr>
      </p:pic>
      <p:sp>
        <p:nvSpPr>
          <p:cNvPr id="7" name="TextBox 6"/>
          <p:cNvSpPr txBox="1"/>
          <p:nvPr/>
        </p:nvSpPr>
        <p:spPr>
          <a:xfrm>
            <a:off x="1557867" y="5249334"/>
            <a:ext cx="2407903" cy="461665"/>
          </a:xfrm>
          <a:prstGeom prst="rect">
            <a:avLst/>
          </a:prstGeom>
          <a:noFill/>
        </p:spPr>
        <p:txBody>
          <a:bodyPr wrap="none" rtlCol="0">
            <a:spAutoFit/>
          </a:bodyPr>
          <a:lstStyle/>
          <a:p>
            <a:r>
              <a:rPr lang="en-US" sz="2400" dirty="0" smtClean="0"/>
              <a:t>Launch Site: VAFB</a:t>
            </a:r>
            <a:endParaRPr lang="en-US" sz="2400" dirty="0"/>
          </a:p>
        </p:txBody>
      </p:sp>
      <p:sp>
        <p:nvSpPr>
          <p:cNvPr id="9" name="TextBox 8"/>
          <p:cNvSpPr txBox="1"/>
          <p:nvPr/>
        </p:nvSpPr>
        <p:spPr>
          <a:xfrm>
            <a:off x="6033456" y="5249334"/>
            <a:ext cx="2224070" cy="461665"/>
          </a:xfrm>
          <a:prstGeom prst="rect">
            <a:avLst/>
          </a:prstGeom>
          <a:noFill/>
        </p:spPr>
        <p:txBody>
          <a:bodyPr wrap="none" rtlCol="0">
            <a:spAutoFit/>
          </a:bodyPr>
          <a:lstStyle/>
          <a:p>
            <a:r>
              <a:rPr lang="en-US" sz="2400" dirty="0" smtClean="0"/>
              <a:t>Launch Site: KSC</a:t>
            </a:r>
            <a:endParaRPr lang="en-US" sz="2400" dirty="0"/>
          </a:p>
        </p:txBody>
      </p:sp>
    </p:spTree>
    <p:extLst>
      <p:ext uri="{BB962C8B-B14F-4D97-AF65-F5344CB8AC3E}">
        <p14:creationId xmlns:p14="http://schemas.microsoft.com/office/powerpoint/2010/main" val="9403430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9256889" y="1365275"/>
            <a:ext cx="2935111" cy="466029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Shown are maps of each launch site </a:t>
            </a:r>
            <a:r>
              <a:rPr lang="en-US" sz="2200" dirty="0">
                <a:solidFill>
                  <a:schemeClr val="accent3">
                    <a:lumMod val="25000"/>
                  </a:schemeClr>
                </a:solidFill>
                <a:latin typeface="Abadi"/>
              </a:rPr>
              <a:t>with color-labeled launch outcomes on the </a:t>
            </a:r>
            <a:r>
              <a:rPr lang="en-US" sz="2200" dirty="0" smtClean="0">
                <a:solidFill>
                  <a:schemeClr val="accent3">
                    <a:lumMod val="25000"/>
                  </a:schemeClr>
                </a:solidFill>
                <a:latin typeface="Abadi"/>
              </a:rPr>
              <a:t>map</a:t>
            </a:r>
          </a:p>
          <a:p>
            <a:pPr lvl="1">
              <a:lnSpc>
                <a:spcPct val="100000"/>
              </a:lnSpc>
              <a:spcBef>
                <a:spcPts val="1400"/>
              </a:spcBef>
            </a:pPr>
            <a:r>
              <a:rPr lang="en-US" sz="1800" dirty="0" smtClean="0">
                <a:solidFill>
                  <a:schemeClr val="accent3">
                    <a:lumMod val="25000"/>
                  </a:schemeClr>
                </a:solidFill>
                <a:latin typeface="Abadi"/>
              </a:rPr>
              <a:t>Green – Success</a:t>
            </a:r>
          </a:p>
          <a:p>
            <a:pPr lvl="1">
              <a:lnSpc>
                <a:spcPct val="100000"/>
              </a:lnSpc>
              <a:spcBef>
                <a:spcPts val="1400"/>
              </a:spcBef>
            </a:pPr>
            <a:r>
              <a:rPr lang="en-US" sz="1800" dirty="0" smtClean="0">
                <a:solidFill>
                  <a:schemeClr val="accent3">
                    <a:lumMod val="25000"/>
                  </a:schemeClr>
                </a:solidFill>
                <a:latin typeface="Abadi"/>
              </a:rPr>
              <a:t>Red – Failure </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Site ‘LC-40’ has the most launch attempts (26)</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Site Success/Failures </a:t>
            </a:r>
            <a:r>
              <a:rPr lang="en-US" dirty="0" err="1" smtClean="0">
                <a:solidFill>
                  <a:srgbClr val="0B49CB"/>
                </a:solidFill>
                <a:latin typeface="Abadi"/>
              </a:rPr>
              <a:t>cont</a:t>
            </a:r>
            <a:r>
              <a:rPr lang="en-US" dirty="0" smtClean="0">
                <a:solidFill>
                  <a:srgbClr val="0B49CB"/>
                </a:solidFill>
                <a:latin typeface="Abadi"/>
              </a:rPr>
              <a:t>…</a:t>
            </a:r>
            <a:endParaRPr lang="en-US" dirty="0">
              <a:solidFill>
                <a:srgbClr val="0B49CB"/>
              </a:solidFill>
              <a:latin typeface="Abadi"/>
            </a:endParaRPr>
          </a:p>
        </p:txBody>
      </p:sp>
      <p:sp>
        <p:nvSpPr>
          <p:cNvPr id="7" name="TextBox 6"/>
          <p:cNvSpPr txBox="1"/>
          <p:nvPr/>
        </p:nvSpPr>
        <p:spPr>
          <a:xfrm>
            <a:off x="1072445" y="3832401"/>
            <a:ext cx="2598532" cy="461665"/>
          </a:xfrm>
          <a:prstGeom prst="rect">
            <a:avLst/>
          </a:prstGeom>
          <a:noFill/>
        </p:spPr>
        <p:txBody>
          <a:bodyPr wrap="none" rtlCol="0">
            <a:spAutoFit/>
          </a:bodyPr>
          <a:lstStyle/>
          <a:p>
            <a:r>
              <a:rPr lang="en-US" sz="2400" dirty="0" smtClean="0"/>
              <a:t>Launch Site: SLC-40</a:t>
            </a:r>
            <a:endParaRPr lang="en-US" sz="2400" dirty="0"/>
          </a:p>
        </p:txBody>
      </p:sp>
      <p:sp>
        <p:nvSpPr>
          <p:cNvPr id="9" name="TextBox 8"/>
          <p:cNvSpPr txBox="1"/>
          <p:nvPr/>
        </p:nvSpPr>
        <p:spPr>
          <a:xfrm>
            <a:off x="6347567" y="3365680"/>
            <a:ext cx="2457468" cy="461665"/>
          </a:xfrm>
          <a:prstGeom prst="rect">
            <a:avLst/>
          </a:prstGeom>
          <a:noFill/>
        </p:spPr>
        <p:txBody>
          <a:bodyPr wrap="none" rtlCol="0">
            <a:spAutoFit/>
          </a:bodyPr>
          <a:lstStyle/>
          <a:p>
            <a:r>
              <a:rPr lang="en-US" sz="2400" dirty="0" smtClean="0"/>
              <a:t>Launch Site: LC-40</a:t>
            </a:r>
            <a:endParaRPr lang="en-US" sz="2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1424" t="43326" r="28319" b="18671"/>
          <a:stretch/>
        </p:blipFill>
        <p:spPr>
          <a:xfrm>
            <a:off x="770012" y="1444978"/>
            <a:ext cx="4705100" cy="238742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4091" t="43859" r="34319" b="18671"/>
          <a:stretch/>
        </p:blipFill>
        <p:spPr>
          <a:xfrm>
            <a:off x="5004189" y="3832400"/>
            <a:ext cx="4267200" cy="2754458"/>
          </a:xfrm>
          <a:prstGeom prst="rect">
            <a:avLst/>
          </a:prstGeom>
        </p:spPr>
      </p:pic>
    </p:spTree>
    <p:extLst>
      <p:ext uri="{BB962C8B-B14F-4D97-AF65-F5344CB8AC3E}">
        <p14:creationId xmlns:p14="http://schemas.microsoft.com/office/powerpoint/2010/main" val="39822698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830915" y="4018843"/>
            <a:ext cx="10790257" cy="2596446"/>
          </a:xfrm>
          <a:prstGeom prst="rect">
            <a:avLst/>
          </a:prstGeom>
        </p:spPr>
        <p:txBody>
          <a:bodyPr lIns="91440" tIns="45720" rIns="91440" bIns="45720" anchor="t">
            <a:normAutofit/>
          </a:bodyPr>
          <a:lstStyle/>
          <a:p>
            <a:pPr>
              <a:lnSpc>
                <a:spcPct val="100000"/>
              </a:lnSpc>
              <a:spcBef>
                <a:spcPts val="1400"/>
              </a:spcBef>
            </a:pPr>
            <a:r>
              <a:rPr lang="en-US" sz="2000" dirty="0" smtClean="0">
                <a:solidFill>
                  <a:schemeClr val="accent3">
                    <a:lumMod val="25000"/>
                  </a:schemeClr>
                </a:solidFill>
                <a:latin typeface="Abadi"/>
              </a:rPr>
              <a:t>Shown is a map detailing the proximity of launch site “VAFB” to critical areas (city, highway, railway, coastline)</a:t>
            </a:r>
            <a:endParaRPr lang="en-US" sz="2000" dirty="0">
              <a:solidFill>
                <a:schemeClr val="accent3">
                  <a:lumMod val="25000"/>
                </a:schemeClr>
              </a:solidFill>
              <a:latin typeface="Abadi"/>
            </a:endParaRPr>
          </a:p>
          <a:p>
            <a:pPr>
              <a:lnSpc>
                <a:spcPct val="100000"/>
              </a:lnSpc>
              <a:spcBef>
                <a:spcPts val="1400"/>
              </a:spcBef>
            </a:pPr>
            <a:r>
              <a:rPr lang="en-US" sz="2000" dirty="0" smtClean="0">
                <a:solidFill>
                  <a:schemeClr val="accent3">
                    <a:lumMod val="25000"/>
                  </a:schemeClr>
                </a:solidFill>
                <a:latin typeface="Abadi"/>
              </a:rPr>
              <a:t>Launch site appears to be close to the coastline and railway but far away from highway and cities</a:t>
            </a:r>
          </a:p>
          <a:p>
            <a:pPr lvl="1">
              <a:lnSpc>
                <a:spcPct val="100000"/>
              </a:lnSpc>
              <a:spcBef>
                <a:spcPts val="1400"/>
              </a:spcBef>
            </a:pPr>
            <a:r>
              <a:rPr lang="en-US" sz="1600" dirty="0" smtClean="0">
                <a:solidFill>
                  <a:schemeClr val="accent3">
                    <a:lumMod val="25000"/>
                  </a:schemeClr>
                </a:solidFill>
                <a:latin typeface="Abadi"/>
              </a:rPr>
              <a:t>Close proximity to railways allows for easy transport of rockets and payload to/from launch site</a:t>
            </a:r>
          </a:p>
          <a:p>
            <a:pPr lvl="1">
              <a:lnSpc>
                <a:spcPct val="100000"/>
              </a:lnSpc>
              <a:spcBef>
                <a:spcPts val="1400"/>
              </a:spcBef>
            </a:pPr>
            <a:r>
              <a:rPr lang="en-US" sz="1600" dirty="0" smtClean="0">
                <a:solidFill>
                  <a:schemeClr val="accent3">
                    <a:lumMod val="25000"/>
                  </a:schemeClr>
                </a:solidFill>
                <a:latin typeface="Abadi"/>
              </a:rPr>
              <a:t>A far distance away from highways and cities reduces the likelihood of civilian causalities in the event of a launch incident (crash, explosion, loss payload, </a:t>
            </a:r>
            <a:r>
              <a:rPr lang="en-US" sz="1600" dirty="0" err="1" smtClean="0">
                <a:solidFill>
                  <a:schemeClr val="accent3">
                    <a:lumMod val="25000"/>
                  </a:schemeClr>
                </a:solidFill>
                <a:latin typeface="Abadi"/>
              </a:rPr>
              <a:t>etc</a:t>
            </a:r>
            <a:r>
              <a:rPr lang="en-US" sz="1600" dirty="0" smtClean="0">
                <a:solidFill>
                  <a:schemeClr val="accent3">
                    <a:lumMod val="25000"/>
                  </a:schemeClr>
                </a:solidFill>
                <a:latin typeface="Abadi"/>
              </a:rPr>
              <a:t>) </a:t>
            </a:r>
          </a:p>
          <a:p>
            <a:pPr lvl="1">
              <a:lnSpc>
                <a:spcPct val="100000"/>
              </a:lnSpc>
              <a:spcBef>
                <a:spcPts val="1400"/>
              </a:spcBef>
            </a:pPr>
            <a:endParaRPr lang="en-US" sz="1600"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Proximities </a:t>
            </a:r>
            <a:endParaRPr lang="en-US" dirty="0">
              <a:solidFill>
                <a:srgbClr val="0B49CB"/>
              </a:solidFill>
              <a:latin typeface="Abad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428" t="46250" r="4714" b="15411"/>
          <a:stretch/>
        </p:blipFill>
        <p:spPr>
          <a:xfrm>
            <a:off x="770010" y="1399822"/>
            <a:ext cx="10912069" cy="2619021"/>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433688"/>
            <a:ext cx="10530114" cy="4684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smtClean="0">
                <a:solidFill>
                  <a:schemeClr val="accent3">
                    <a:lumMod val="25000"/>
                  </a:schemeClr>
                </a:solidFill>
                <a:latin typeface="Abadi" panose="020B0604020104020204" pitchFamily="34" charset="0"/>
              </a:rPr>
              <a:t>The </a:t>
            </a:r>
            <a:r>
              <a:rPr lang="en-US" dirty="0">
                <a:solidFill>
                  <a:schemeClr val="accent3">
                    <a:lumMod val="25000"/>
                  </a:schemeClr>
                </a:solidFill>
                <a:latin typeface="Abadi" panose="020B0604020104020204" pitchFamily="34" charset="0"/>
              </a:rPr>
              <a:t>commercial space age is </a:t>
            </a:r>
            <a:r>
              <a:rPr lang="en-US" dirty="0" smtClean="0">
                <a:solidFill>
                  <a:schemeClr val="accent3">
                    <a:lumMod val="25000"/>
                  </a:schemeClr>
                </a:solidFill>
                <a:latin typeface="Abadi" panose="020B0604020104020204" pitchFamily="34" charset="0"/>
              </a:rPr>
              <a:t>here! Companies </a:t>
            </a:r>
            <a:r>
              <a:rPr lang="en-US" dirty="0">
                <a:solidFill>
                  <a:schemeClr val="accent3">
                    <a:lumMod val="25000"/>
                  </a:schemeClr>
                </a:solidFill>
                <a:latin typeface="Abadi" panose="020B0604020104020204" pitchFamily="34" charset="0"/>
              </a:rPr>
              <a:t>are making space travel affordable for everyone</a:t>
            </a:r>
            <a:r>
              <a:rPr lang="en-US" dirty="0" smtClean="0">
                <a:solidFill>
                  <a:schemeClr val="accent3">
                    <a:lumMod val="25000"/>
                  </a:schemeClr>
                </a:solidFill>
                <a:latin typeface="Abadi" panose="020B0604020104020204" pitchFamily="34" charset="0"/>
              </a:rPr>
              <a:t>.</a:t>
            </a:r>
          </a:p>
          <a:p>
            <a:pPr lvl="1">
              <a:spcBef>
                <a:spcPts val="1400"/>
              </a:spcBef>
            </a:pPr>
            <a:r>
              <a:rPr lang="en-US" sz="2000" dirty="0" smtClean="0">
                <a:solidFill>
                  <a:schemeClr val="accent3">
                    <a:lumMod val="25000"/>
                  </a:schemeClr>
                </a:solidFill>
                <a:latin typeface="Abadi" panose="020B0604020104020204" pitchFamily="34" charset="0"/>
              </a:rPr>
              <a:t>Some </a:t>
            </a:r>
            <a:r>
              <a:rPr lang="en-US" sz="2000" dirty="0">
                <a:solidFill>
                  <a:schemeClr val="accent3">
                    <a:lumMod val="25000"/>
                  </a:schemeClr>
                </a:solidFill>
                <a:latin typeface="Abadi" panose="020B0604020104020204" pitchFamily="34" charset="0"/>
              </a:rPr>
              <a:t>rocket providers cost upwards of 165 million dollars per </a:t>
            </a:r>
            <a:r>
              <a:rPr lang="en-US" sz="2000" dirty="0" smtClean="0">
                <a:solidFill>
                  <a:schemeClr val="accent3">
                    <a:lumMod val="25000"/>
                  </a:schemeClr>
                </a:solidFill>
                <a:latin typeface="Abadi" panose="020B0604020104020204" pitchFamily="34" charset="0"/>
              </a:rPr>
              <a:t>launch</a:t>
            </a:r>
          </a:p>
          <a:p>
            <a:pPr lvl="1">
              <a:spcBef>
                <a:spcPts val="1400"/>
              </a:spcBef>
            </a:pPr>
            <a:r>
              <a:rPr lang="en-US" sz="2000" dirty="0" smtClean="0">
                <a:solidFill>
                  <a:schemeClr val="accent3">
                    <a:lumMod val="25000"/>
                  </a:schemeClr>
                </a:solidFill>
                <a:latin typeface="Abadi" panose="020B0604020104020204" pitchFamily="34" charset="0"/>
              </a:rPr>
              <a:t>SpaceX advertises on its website that </a:t>
            </a:r>
            <a:r>
              <a:rPr lang="en-US" sz="2000" dirty="0">
                <a:solidFill>
                  <a:schemeClr val="accent3">
                    <a:lumMod val="25000"/>
                  </a:schemeClr>
                </a:solidFill>
                <a:latin typeface="Abadi" panose="020B0604020104020204" pitchFamily="34" charset="0"/>
              </a:rPr>
              <a:t>Falcon 9 rocket </a:t>
            </a:r>
            <a:r>
              <a:rPr lang="en-US" sz="2000" dirty="0" smtClean="0">
                <a:solidFill>
                  <a:schemeClr val="accent3">
                    <a:lumMod val="25000"/>
                  </a:schemeClr>
                </a:solidFill>
                <a:latin typeface="Abadi" panose="020B0604020104020204" pitchFamily="34" charset="0"/>
              </a:rPr>
              <a:t>launches cost </a:t>
            </a:r>
            <a:r>
              <a:rPr lang="en-US" sz="2000" dirty="0">
                <a:solidFill>
                  <a:schemeClr val="accent3">
                    <a:lumMod val="25000"/>
                  </a:schemeClr>
                </a:solidFill>
                <a:latin typeface="Abadi" panose="020B0604020104020204" pitchFamily="34" charset="0"/>
              </a:rPr>
              <a:t>62 million </a:t>
            </a:r>
            <a:r>
              <a:rPr lang="en-US" sz="2000" dirty="0" smtClean="0">
                <a:solidFill>
                  <a:schemeClr val="accent3">
                    <a:lumMod val="25000"/>
                  </a:schemeClr>
                </a:solidFill>
                <a:latin typeface="Abadi" panose="020B0604020104020204" pitchFamily="34" charset="0"/>
              </a:rPr>
              <a:t>dollars</a:t>
            </a:r>
            <a:r>
              <a:rPr lang="en-US" sz="2000" baseline="30000" dirty="0" smtClean="0">
                <a:solidFill>
                  <a:schemeClr val="accent3">
                    <a:lumMod val="25000"/>
                  </a:schemeClr>
                </a:solidFill>
                <a:latin typeface="Abadi" panose="020B0604020104020204" pitchFamily="34" charset="0"/>
                <a:hlinkClick r:id="rId3"/>
              </a:rPr>
              <a:t>1</a:t>
            </a:r>
            <a:r>
              <a:rPr lang="en-US" sz="2000" dirty="0" smtClean="0">
                <a:solidFill>
                  <a:schemeClr val="accent3">
                    <a:lumMod val="25000"/>
                  </a:schemeClr>
                </a:solidFill>
                <a:latin typeface="Abadi" panose="020B0604020104020204" pitchFamily="34" charset="0"/>
              </a:rPr>
              <a:t>, resulting in substantial savings</a:t>
            </a:r>
          </a:p>
          <a:p>
            <a:pPr lvl="1">
              <a:spcBef>
                <a:spcPts val="1400"/>
              </a:spcBef>
            </a:pPr>
            <a:r>
              <a:rPr lang="en-US" sz="2000" dirty="0" smtClean="0">
                <a:solidFill>
                  <a:schemeClr val="accent3">
                    <a:lumMod val="25000"/>
                  </a:schemeClr>
                </a:solidFill>
                <a:latin typeface="Abadi" panose="020B0604020104020204" pitchFamily="34" charset="0"/>
              </a:rPr>
              <a:t>One reason why SpaceX can offer rocket launches at a much lower price is because it can reuse the first stage of the Falcon 9 rocket</a:t>
            </a:r>
            <a:endParaRPr lang="en-US" dirty="0" smtClean="0">
              <a:solidFill>
                <a:schemeClr val="accent3">
                  <a:lumMod val="25000"/>
                </a:schemeClr>
              </a:solidFill>
              <a:latin typeface="Abadi" panose="020B0604020104020204" pitchFamily="34" charset="0"/>
            </a:endParaRPr>
          </a:p>
          <a:p>
            <a:pPr>
              <a:spcBef>
                <a:spcPts val="1400"/>
              </a:spcBef>
            </a:pPr>
            <a:r>
              <a:rPr lang="en-US" dirty="0" smtClean="0">
                <a:solidFill>
                  <a:schemeClr val="accent3">
                    <a:lumMod val="25000"/>
                  </a:schemeClr>
                </a:solidFill>
                <a:latin typeface="Abadi" panose="020B0604020104020204" pitchFamily="34" charset="0"/>
              </a:rPr>
              <a:t>Problems Statement:</a:t>
            </a:r>
          </a:p>
          <a:p>
            <a:pPr lvl="1">
              <a:spcBef>
                <a:spcPts val="1400"/>
              </a:spcBef>
            </a:pPr>
            <a:r>
              <a:rPr lang="en-US" sz="2000" dirty="0" smtClean="0">
                <a:solidFill>
                  <a:schemeClr val="accent3">
                    <a:lumMod val="25000"/>
                  </a:schemeClr>
                </a:solidFill>
                <a:latin typeface="Abadi" panose="020B0604020104020204" pitchFamily="34" charset="0"/>
              </a:rPr>
              <a:t>This project aims to predict </a:t>
            </a:r>
            <a:r>
              <a:rPr lang="en-US" sz="2000" dirty="0">
                <a:solidFill>
                  <a:schemeClr val="accent3">
                    <a:lumMod val="25000"/>
                  </a:schemeClr>
                </a:solidFill>
                <a:latin typeface="Abadi" panose="020B0604020104020204" pitchFamily="34" charset="0"/>
              </a:rPr>
              <a:t>if the Falcon 9 first stage will land </a:t>
            </a:r>
            <a:r>
              <a:rPr lang="en-US" sz="2000" dirty="0" smtClean="0">
                <a:solidFill>
                  <a:schemeClr val="accent3">
                    <a:lumMod val="25000"/>
                  </a:schemeClr>
                </a:solidFill>
                <a:latin typeface="Abadi" panose="020B0604020104020204" pitchFamily="34" charset="0"/>
              </a:rPr>
              <a:t>successfully</a:t>
            </a:r>
          </a:p>
          <a:p>
            <a:pPr lvl="1">
              <a:spcBef>
                <a:spcPts val="1400"/>
              </a:spcBef>
            </a:pPr>
            <a:r>
              <a:rPr lang="en-US" sz="2000" dirty="0" smtClean="0">
                <a:solidFill>
                  <a:schemeClr val="accent3">
                    <a:lumMod val="25000"/>
                  </a:schemeClr>
                </a:solidFill>
                <a:latin typeface="Abadi" panose="020B0604020104020204" pitchFamily="34" charset="0"/>
              </a:rPr>
              <a:t>By determining if the first stage will land successfully, (and thus can be reused) the cost of the rocket launch can be determined.</a:t>
            </a:r>
            <a:endParaRPr lang="en-US" sz="2000" dirty="0">
              <a:solidFill>
                <a:schemeClr val="accent3">
                  <a:lumMod val="25000"/>
                </a:schemeClr>
              </a:solidFill>
              <a:latin typeface="Abadi" panose="020B0604020104020204" pitchFamily="34" charset="0"/>
            </a:endParaRPr>
          </a:p>
        </p:txBody>
      </p:sp>
      <p:sp>
        <p:nvSpPr>
          <p:cNvPr id="2" name="TextBox 1"/>
          <p:cNvSpPr txBox="1"/>
          <p:nvPr/>
        </p:nvSpPr>
        <p:spPr>
          <a:xfrm>
            <a:off x="925689" y="6242545"/>
            <a:ext cx="6333066" cy="307777"/>
          </a:xfrm>
          <a:prstGeom prst="rect">
            <a:avLst/>
          </a:prstGeom>
          <a:noFill/>
        </p:spPr>
        <p:txBody>
          <a:bodyPr wrap="square" rtlCol="0">
            <a:spAutoFit/>
          </a:bodyPr>
          <a:lstStyle/>
          <a:p>
            <a:r>
              <a:rPr lang="en-US" sz="1400" dirty="0" smtClean="0"/>
              <a:t>1:https</a:t>
            </a:r>
            <a:r>
              <a:rPr lang="en-US" sz="1400" dirty="0"/>
              <a:t>://www.spacex.com/media/Capabilities&amp;Services.pdf</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85D9F803-CDBC-C74C-AF1B-2B5937D1C241}"/>
              </a:ext>
            </a:extLst>
          </p:cNvPr>
          <p:cNvSpPr>
            <a:spLocks noGrp="1"/>
          </p:cNvSpPr>
          <p:nvPr>
            <p:ph idx="1"/>
          </p:nvPr>
        </p:nvSpPr>
        <p:spPr>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4" name="Text Placeholder 3"/>
          <p:cNvSpPr>
            <a:spLocks noGrp="1"/>
          </p:cNvSpPr>
          <p:nvPr>
            <p:ph type="body" sz="half" idx="4294967295"/>
          </p:nvPr>
        </p:nvSpPr>
        <p:spPr>
          <a:xfrm>
            <a:off x="770011" y="4639734"/>
            <a:ext cx="10687961" cy="1625600"/>
          </a:xfrm>
          <a:prstGeom prst="rect">
            <a:avLst/>
          </a:prstGeom>
        </p:spPr>
        <p:txBody>
          <a:bodyPr/>
          <a:lstStyle/>
          <a:p>
            <a:r>
              <a:rPr lang="en-US" sz="2000" dirty="0" smtClean="0">
                <a:solidFill>
                  <a:schemeClr val="accent3">
                    <a:lumMod val="25000"/>
                  </a:schemeClr>
                </a:solidFill>
                <a:latin typeface="Abadi"/>
              </a:rPr>
              <a:t>Based on the dataset provided, there are a total of 24 successful launches out of 46 total launches from all four (4) sites resulting in an overall success rate of 52%.</a:t>
            </a:r>
          </a:p>
          <a:p>
            <a:r>
              <a:rPr lang="en-US" sz="2000" dirty="0" smtClean="0">
                <a:solidFill>
                  <a:schemeClr val="accent3">
                    <a:lumMod val="25000"/>
                  </a:schemeClr>
                </a:solidFill>
                <a:latin typeface="Abadi"/>
              </a:rPr>
              <a:t>Note that the site with the largest amount of attempted launches is CCAFS LC-40 which also has the highest percentage of unsuccessful launches (73%).</a:t>
            </a:r>
          </a:p>
          <a:p>
            <a:r>
              <a:rPr lang="en-US" sz="2000" dirty="0" smtClean="0">
                <a:solidFill>
                  <a:schemeClr val="accent3">
                    <a:lumMod val="25000"/>
                  </a:schemeClr>
                </a:solidFill>
                <a:latin typeface="Abadi"/>
              </a:rPr>
              <a:t>The site with the highest number of successful launches is KSC LC-39A.</a:t>
            </a:r>
            <a:endParaRPr lang="en-US" sz="20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Total Successful Launches for all Sites</a:t>
            </a:r>
            <a:endParaRPr lang="en-US" dirty="0">
              <a:solidFill>
                <a:srgbClr val="0B49CB"/>
              </a:solidFill>
              <a:latin typeface="Abad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29" y="1441326"/>
            <a:ext cx="10665843" cy="3062941"/>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4639733"/>
            <a:ext cx="10551583" cy="1603023"/>
          </a:xfrm>
          <a:prstGeom prst="rect">
            <a:avLst/>
          </a:prstGeom>
        </p:spPr>
        <p:txBody>
          <a:bodyPr lIns="91440" tIns="45720" rIns="91440" bIns="45720" anchor="t">
            <a:normAutofit/>
          </a:bodyPr>
          <a:lstStyle/>
          <a:p>
            <a:pPr>
              <a:lnSpc>
                <a:spcPct val="100000"/>
              </a:lnSpc>
              <a:spcBef>
                <a:spcPts val="1400"/>
              </a:spcBef>
            </a:pPr>
            <a:r>
              <a:rPr lang="en-US" sz="2000" dirty="0" smtClean="0">
                <a:solidFill>
                  <a:schemeClr val="accent3">
                    <a:lumMod val="25000"/>
                  </a:schemeClr>
                </a:solidFill>
                <a:latin typeface="Abadi"/>
              </a:rPr>
              <a:t>Site KSC LC-39A has the highest launch success rate of 77%, with 10 successful launches and  3 unsuccessful launches.</a:t>
            </a:r>
            <a:endParaRPr lang="en-US" sz="2000" dirty="0">
              <a:solidFill>
                <a:schemeClr val="accent3">
                  <a:lumMod val="25000"/>
                </a:schemeClr>
              </a:solidFill>
              <a:latin typeface="Abadi"/>
            </a:endParaRPr>
          </a:p>
          <a:p>
            <a:pPr>
              <a:lnSpc>
                <a:spcPct val="100000"/>
              </a:lnSpc>
              <a:spcBef>
                <a:spcPts val="1400"/>
              </a:spcBef>
            </a:pPr>
            <a:r>
              <a:rPr lang="en-US" sz="2000" dirty="0" smtClean="0">
                <a:solidFill>
                  <a:schemeClr val="accent3">
                    <a:lumMod val="25000"/>
                  </a:schemeClr>
                </a:solidFill>
                <a:latin typeface="Abadi"/>
              </a:rPr>
              <a:t>Its three (3) unsuccessful attempts occurred with payload weights above 5500 kg.</a:t>
            </a:r>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a:t>
            </a:r>
            <a:r>
              <a:rPr lang="en-US" dirty="0" smtClean="0">
                <a:solidFill>
                  <a:srgbClr val="0B49CB"/>
                </a:solidFill>
                <a:latin typeface="Abadi"/>
              </a:rPr>
              <a:t>KSC LC-39A</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11" y="1407459"/>
            <a:ext cx="10414000" cy="2990619"/>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666044" y="4664204"/>
            <a:ext cx="10950223" cy="1638830"/>
          </a:xfrm>
          <a:prstGeom prst="rect">
            <a:avLst/>
          </a:prstGeom>
        </p:spPr>
        <p:txBody>
          <a:bodyPr lIns="91440" tIns="45720" rIns="91440" bIns="45720" anchor="t">
            <a:normAutofit lnSpcReduction="10000"/>
          </a:bodyPr>
          <a:lstStyle/>
          <a:p>
            <a:pPr>
              <a:lnSpc>
                <a:spcPct val="120000"/>
              </a:lnSpc>
              <a:spcBef>
                <a:spcPts val="0"/>
              </a:spcBef>
            </a:pPr>
            <a:r>
              <a:rPr lang="en-US" sz="2000" dirty="0" smtClean="0">
                <a:solidFill>
                  <a:schemeClr val="accent3">
                    <a:lumMod val="25000"/>
                  </a:schemeClr>
                </a:solidFill>
                <a:latin typeface="Abadi"/>
              </a:rPr>
              <a:t>The majority of the successful launches have occurred with payload weights below 6,000 kg.</a:t>
            </a:r>
          </a:p>
          <a:p>
            <a:pPr lvl="1">
              <a:lnSpc>
                <a:spcPct val="120000"/>
              </a:lnSpc>
              <a:spcBef>
                <a:spcPts val="0"/>
              </a:spcBef>
            </a:pPr>
            <a:r>
              <a:rPr lang="en-US" sz="1600" dirty="0" smtClean="0">
                <a:solidFill>
                  <a:schemeClr val="accent3">
                    <a:lumMod val="25000"/>
                  </a:schemeClr>
                </a:solidFill>
                <a:latin typeface="Abadi"/>
              </a:rPr>
              <a:t>The payload range with the highest launch success rate is 2,000 – 4000 kg</a:t>
            </a:r>
          </a:p>
          <a:p>
            <a:pPr lvl="1">
              <a:lnSpc>
                <a:spcPct val="120000"/>
              </a:lnSpc>
              <a:spcBef>
                <a:spcPts val="0"/>
              </a:spcBef>
            </a:pPr>
            <a:r>
              <a:rPr lang="en-US" sz="1600" dirty="0">
                <a:solidFill>
                  <a:schemeClr val="accent3">
                    <a:lumMod val="25000"/>
                  </a:schemeClr>
                </a:solidFill>
                <a:latin typeface="Abadi"/>
              </a:rPr>
              <a:t>The payload range with the </a:t>
            </a:r>
            <a:r>
              <a:rPr lang="en-US" sz="1600" dirty="0" smtClean="0">
                <a:solidFill>
                  <a:schemeClr val="accent3">
                    <a:lumMod val="25000"/>
                  </a:schemeClr>
                </a:solidFill>
                <a:latin typeface="Abadi"/>
              </a:rPr>
              <a:t>lowest </a:t>
            </a:r>
            <a:r>
              <a:rPr lang="en-US" sz="1600" dirty="0">
                <a:solidFill>
                  <a:schemeClr val="accent3">
                    <a:lumMod val="25000"/>
                  </a:schemeClr>
                </a:solidFill>
                <a:latin typeface="Abadi"/>
              </a:rPr>
              <a:t>launch success rate </a:t>
            </a:r>
            <a:r>
              <a:rPr lang="en-US" sz="1600" dirty="0" smtClean="0">
                <a:solidFill>
                  <a:schemeClr val="accent3">
                    <a:lumMod val="25000"/>
                  </a:schemeClr>
                </a:solidFill>
                <a:latin typeface="Abadi"/>
              </a:rPr>
              <a:t>is 6,000</a:t>
            </a:r>
            <a:r>
              <a:rPr lang="en-US" sz="1600" dirty="0">
                <a:solidFill>
                  <a:schemeClr val="accent3">
                    <a:lumMod val="25000"/>
                  </a:schemeClr>
                </a:solidFill>
                <a:latin typeface="Abadi"/>
              </a:rPr>
              <a:t> –</a:t>
            </a:r>
            <a:r>
              <a:rPr lang="en-US" sz="1600" dirty="0" smtClean="0">
                <a:solidFill>
                  <a:schemeClr val="accent3">
                    <a:lumMod val="25000"/>
                  </a:schemeClr>
                </a:solidFill>
                <a:latin typeface="Abadi"/>
              </a:rPr>
              <a:t> 8000 kg (no successful launches)</a:t>
            </a:r>
          </a:p>
          <a:p>
            <a:pPr>
              <a:lnSpc>
                <a:spcPct val="120000"/>
              </a:lnSpc>
              <a:spcBef>
                <a:spcPts val="0"/>
              </a:spcBef>
            </a:pPr>
            <a:r>
              <a:rPr lang="en-US" sz="2000" dirty="0" smtClean="0">
                <a:solidFill>
                  <a:schemeClr val="accent3">
                    <a:lumMod val="25000"/>
                  </a:schemeClr>
                </a:solidFill>
                <a:latin typeface="Abadi"/>
              </a:rPr>
              <a:t>The F9 Booster version with the highest launch success rate is “FT”</a:t>
            </a:r>
          </a:p>
          <a:p>
            <a:pPr lvl="1">
              <a:lnSpc>
                <a:spcPct val="120000"/>
              </a:lnSpc>
              <a:spcBef>
                <a:spcPts val="0"/>
              </a:spcBef>
            </a:pPr>
            <a:r>
              <a:rPr lang="en-US" sz="1600" dirty="0" smtClean="0">
                <a:solidFill>
                  <a:schemeClr val="accent3">
                    <a:lumMod val="25000"/>
                  </a:schemeClr>
                </a:solidFill>
                <a:latin typeface="Abadi"/>
              </a:rPr>
              <a:t>Note </a:t>
            </a:r>
            <a:r>
              <a:rPr lang="en-US" sz="1600" dirty="0">
                <a:solidFill>
                  <a:schemeClr val="accent3">
                    <a:lumMod val="25000"/>
                  </a:schemeClr>
                </a:solidFill>
                <a:latin typeface="Abadi"/>
              </a:rPr>
              <a:t>that F9 Booster version </a:t>
            </a:r>
            <a:r>
              <a:rPr lang="en-US" sz="1600" dirty="0" smtClean="0">
                <a:solidFill>
                  <a:schemeClr val="accent3">
                    <a:lumMod val="25000"/>
                  </a:schemeClr>
                </a:solidFill>
                <a:latin typeface="Abadi"/>
              </a:rPr>
              <a:t>“B5” has a success rate of 100% but it only has one attempted launch.</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Correlation between Payload and Success Rate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497770"/>
            <a:ext cx="10515600" cy="3019795"/>
          </a:xfrm>
          <a:prstGeom prst="rect">
            <a:avLst/>
          </a:prstGeom>
        </p:spPr>
      </p:pic>
      <p:sp>
        <p:nvSpPr>
          <p:cNvPr id="4" name="Oval 3"/>
          <p:cNvSpPr/>
          <p:nvPr/>
        </p:nvSpPr>
        <p:spPr>
          <a:xfrm>
            <a:off x="6152444" y="3917244"/>
            <a:ext cx="496712" cy="270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6649156" y="4052711"/>
            <a:ext cx="4018844" cy="611493"/>
          </a:xfrm>
          <a:prstGeom prst="straightConnector1">
            <a:avLst/>
          </a:prstGeom>
          <a:ln w="19050">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5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303911" y="1478844"/>
            <a:ext cx="4278489" cy="4357512"/>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Each classification model utilized produces the same level of accuracy (83.33%) on the test data (see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Note that the dataset utilized from this analysis is small which could contribute to the lack of classification variation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203" t="40404" r="51515" b="9065"/>
          <a:stretch/>
        </p:blipFill>
        <p:spPr>
          <a:xfrm>
            <a:off x="770011" y="1478844"/>
            <a:ext cx="6302187" cy="4357512"/>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078133" y="1422400"/>
            <a:ext cx="4379839" cy="4705567"/>
          </a:xfrm>
          <a:prstGeom prst="rect">
            <a:avLst/>
          </a:prstGeom>
        </p:spPr>
        <p:txBody>
          <a:bodyPr>
            <a:normAutofit lnSpcReduction="10000"/>
          </a:bodyPr>
          <a:lstStyle/>
          <a:p>
            <a:pPr>
              <a:lnSpc>
                <a:spcPct val="100000"/>
              </a:lnSpc>
              <a:spcBef>
                <a:spcPts val="1400"/>
              </a:spcBef>
            </a:pPr>
            <a:r>
              <a:rPr lang="en-US" sz="2100" dirty="0" smtClean="0">
                <a:solidFill>
                  <a:schemeClr val="accent3">
                    <a:lumMod val="25000"/>
                  </a:schemeClr>
                </a:solidFill>
                <a:latin typeface="Abadi" panose="020B0604020104020204" pitchFamily="34" charset="0"/>
              </a:rPr>
              <a:t>Shown is the confusion matrix for one of the classification models utilized.</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Note that each classification model produced the same matrix</a:t>
            </a:r>
          </a:p>
          <a:p>
            <a:pPr>
              <a:lnSpc>
                <a:spcPct val="100000"/>
              </a:lnSpc>
              <a:spcBef>
                <a:spcPts val="1400"/>
              </a:spcBef>
            </a:pPr>
            <a:r>
              <a:rPr lang="en-US" sz="2100" dirty="0" smtClean="0">
                <a:solidFill>
                  <a:schemeClr val="accent3">
                    <a:lumMod val="25000"/>
                  </a:schemeClr>
                </a:solidFill>
                <a:latin typeface="Abadi" panose="020B0604020104020204" pitchFamily="34" charset="0"/>
              </a:rPr>
              <a:t>Out of the 18 samples utilized for the classification model testing, each model was able to correctly classify 15 samples.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major issue with the models is false negatives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models predicted 3 successful landings that were failed landings</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530" t="51471" r="67452" b="15120"/>
          <a:stretch/>
        </p:blipFill>
        <p:spPr>
          <a:xfrm>
            <a:off x="770008" y="1571977"/>
            <a:ext cx="6093633" cy="4555990"/>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smtClean="0">
                <a:solidFill>
                  <a:srgbClr val="A5A5A5">
                    <a:lumMod val="25000"/>
                  </a:srgbClr>
                </a:solidFill>
                <a:latin typeface="Abadi" panose="020B0604020104020204" pitchFamily="34" charset="0"/>
              </a:rPr>
              <a:t>The </a:t>
            </a:r>
            <a:r>
              <a:rPr lang="en-US" sz="2200" dirty="0">
                <a:solidFill>
                  <a:srgbClr val="A5A5A5">
                    <a:lumMod val="25000"/>
                  </a:srgbClr>
                </a:solidFill>
                <a:latin typeface="Abadi" panose="020B0604020104020204" pitchFamily="34" charset="0"/>
              </a:rPr>
              <a:t>majority of the flights occur with payloads at or below 10,000 </a:t>
            </a:r>
            <a:r>
              <a:rPr lang="en-US" sz="2200" dirty="0" smtClean="0">
                <a:solidFill>
                  <a:srgbClr val="A5A5A5">
                    <a:lumMod val="25000"/>
                  </a:srgbClr>
                </a:solidFill>
                <a:latin typeface="Abadi" panose="020B0604020104020204" pitchFamily="34" charset="0"/>
              </a:rPr>
              <a:t>kg, higher payload mass appear to result in a decrease likelihood of launch success </a:t>
            </a:r>
          </a:p>
          <a:p>
            <a:pPr>
              <a:lnSpc>
                <a:spcPct val="100000"/>
              </a:lnSpc>
              <a:spcBef>
                <a:spcPts val="1400"/>
              </a:spcBef>
            </a:pPr>
            <a:r>
              <a:rPr lang="en-US" sz="2200" dirty="0" smtClean="0">
                <a:solidFill>
                  <a:schemeClr val="accent3">
                    <a:lumMod val="25000"/>
                  </a:schemeClr>
                </a:solidFill>
                <a:latin typeface="Abadi" panose="020B0604020104020204" pitchFamily="34" charset="0"/>
              </a:rPr>
              <a:t>All Launch Site are located relatively close to coastlines and railway and are located relatively far away from cities and highways. This is too allow for easy transportation of material to/from the launch site and to minimize civilian causalities in the event of a launch failure</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can correctly </a:t>
            </a:r>
            <a:r>
              <a:rPr lang="en-US" sz="2200" dirty="0" smtClean="0">
                <a:solidFill>
                  <a:schemeClr val="accent3">
                    <a:lumMod val="25000"/>
                  </a:schemeClr>
                </a:solidFill>
                <a:latin typeface="Abadi" panose="020B0604020104020204" pitchFamily="34" charset="0"/>
              </a:rPr>
              <a:t>identify if a Falcon 9 launch will fail or succeed with 83%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pic>
        <p:nvPicPr>
          <p:cNvPr id="2" name="Content Placeholder 1"/>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398323" y="1575908"/>
            <a:ext cx="11432433" cy="2375203"/>
          </a:xfrm>
          <a:prstGeom prst="rect">
            <a:avLst/>
          </a:prstGeom>
        </p:spPr>
      </p:pic>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a:t>
            </a:r>
            <a:r>
              <a:rPr lang="en-US" dirty="0" smtClean="0">
                <a:solidFill>
                  <a:srgbClr val="0B49CB"/>
                </a:solidFill>
              </a:rPr>
              <a:t>: </a:t>
            </a:r>
            <a:r>
              <a:rPr lang="en-US" dirty="0" smtClean="0">
                <a:solidFill>
                  <a:srgbClr val="0B49CB"/>
                </a:solidFill>
                <a:latin typeface="Abadi"/>
              </a:rPr>
              <a:t>Flight </a:t>
            </a:r>
            <a:r>
              <a:rPr lang="en-US" dirty="0" smtClean="0">
                <a:solidFill>
                  <a:srgbClr val="0B49CB"/>
                </a:solidFill>
                <a:latin typeface="Abadi"/>
              </a:rPr>
              <a:t>Number vs. Payload Mass (kg)</a:t>
            </a:r>
            <a:endParaRPr lang="en-US" dirty="0">
              <a:solidFill>
                <a:srgbClr val="0B49CB"/>
              </a:solidFill>
            </a:endParaRPr>
          </a:p>
        </p:txBody>
      </p:sp>
    </p:spTree>
    <p:extLst>
      <p:ext uri="{BB962C8B-B14F-4D97-AF65-F5344CB8AC3E}">
        <p14:creationId xmlns:p14="http://schemas.microsoft.com/office/powerpoint/2010/main" val="10320696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a:t>
            </a:r>
            <a:r>
              <a:rPr lang="en-US" dirty="0" smtClean="0">
                <a:solidFill>
                  <a:srgbClr val="0B49CB"/>
                </a:solidFill>
              </a:rPr>
              <a:t>: </a:t>
            </a:r>
            <a:r>
              <a:rPr lang="en-US" dirty="0" smtClean="0">
                <a:solidFill>
                  <a:srgbClr val="0B49CB"/>
                </a:solidFill>
                <a:latin typeface="Abadi"/>
              </a:rPr>
              <a:t>Launch </a:t>
            </a:r>
            <a:r>
              <a:rPr lang="en-US" dirty="0" smtClean="0">
                <a:solidFill>
                  <a:srgbClr val="0B49CB"/>
                </a:solidFill>
                <a:latin typeface="Abadi"/>
              </a:rPr>
              <a:t>Site Success Rates</a:t>
            </a:r>
            <a:endParaRPr lang="en-US" dirty="0">
              <a:solidFill>
                <a:srgbClr val="0B49CB"/>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998465677"/>
              </p:ext>
            </p:extLst>
          </p:nvPr>
        </p:nvGraphicFramePr>
        <p:xfrm>
          <a:off x="973211" y="2287253"/>
          <a:ext cx="3973522" cy="1463040"/>
        </p:xfrm>
        <a:graphic>
          <a:graphicData uri="http://schemas.openxmlformats.org/drawingml/2006/table">
            <a:tbl>
              <a:tblPr>
                <a:tableStyleId>{35758FB7-9AC5-4552-8A53-C91805E547FA}</a:tableStyleId>
              </a:tblPr>
              <a:tblGrid>
                <a:gridCol w="1986761"/>
                <a:gridCol w="1986761"/>
              </a:tblGrid>
              <a:tr h="0">
                <a:tc>
                  <a:txBody>
                    <a:bodyPr/>
                    <a:lstStyle/>
                    <a:p>
                      <a:pPr algn="ctr" fontAlgn="ctr"/>
                      <a:r>
                        <a:rPr lang="en-US" dirty="0" smtClean="0">
                          <a:effectLst/>
                        </a:rPr>
                        <a:t>Launch Site</a:t>
                      </a:r>
                      <a:endParaRPr lang="en-US" b="1" dirty="0">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effectLst/>
                        </a:rPr>
                        <a:t>Class</a:t>
                      </a:r>
                      <a:endParaRPr lang="en-US" b="1" dirty="0" smtClean="0">
                        <a:effectLst/>
                      </a:endParaRPr>
                    </a:p>
                  </a:txBody>
                  <a:tcPr anchor="ctr"/>
                </a:tc>
              </a:tr>
              <a:tr h="0">
                <a:tc>
                  <a:txBody>
                    <a:bodyPr/>
                    <a:lstStyle/>
                    <a:p>
                      <a:pPr algn="ctr" fontAlgn="ctr"/>
                      <a:r>
                        <a:rPr lang="en-US">
                          <a:effectLst/>
                        </a:rPr>
                        <a:t>CCAFS SLC 40</a:t>
                      </a:r>
                    </a:p>
                  </a:txBody>
                  <a:tcPr anchor="ctr"/>
                </a:tc>
                <a:tc>
                  <a:txBody>
                    <a:bodyPr/>
                    <a:lstStyle/>
                    <a:p>
                      <a:pPr algn="ctr" fontAlgn="ctr"/>
                      <a:r>
                        <a:rPr lang="en-US">
                          <a:effectLst/>
                        </a:rPr>
                        <a:t>0.600000</a:t>
                      </a:r>
                    </a:p>
                  </a:txBody>
                  <a:tcPr anchor="ctr"/>
                </a:tc>
              </a:tr>
              <a:tr h="0">
                <a:tc>
                  <a:txBody>
                    <a:bodyPr/>
                    <a:lstStyle/>
                    <a:p>
                      <a:pPr algn="ctr" fontAlgn="ctr"/>
                      <a:r>
                        <a:rPr lang="en-US">
                          <a:effectLst/>
                        </a:rPr>
                        <a:t>KSC LC 39A</a:t>
                      </a:r>
                    </a:p>
                  </a:txBody>
                  <a:tcPr anchor="ctr"/>
                </a:tc>
                <a:tc>
                  <a:txBody>
                    <a:bodyPr/>
                    <a:lstStyle/>
                    <a:p>
                      <a:pPr algn="ctr" fontAlgn="ctr"/>
                      <a:r>
                        <a:rPr lang="en-US" dirty="0">
                          <a:effectLst/>
                        </a:rPr>
                        <a:t>0.772727</a:t>
                      </a:r>
                    </a:p>
                  </a:txBody>
                  <a:tcPr anchor="ctr"/>
                </a:tc>
              </a:tr>
              <a:tr h="0">
                <a:tc>
                  <a:txBody>
                    <a:bodyPr/>
                    <a:lstStyle/>
                    <a:p>
                      <a:pPr algn="ctr" fontAlgn="ctr"/>
                      <a:r>
                        <a:rPr lang="en-US">
                          <a:effectLst/>
                        </a:rPr>
                        <a:t>VAFB SLC 4E</a:t>
                      </a:r>
                    </a:p>
                  </a:txBody>
                  <a:tcPr anchor="ctr"/>
                </a:tc>
                <a:tc>
                  <a:txBody>
                    <a:bodyPr/>
                    <a:lstStyle/>
                    <a:p>
                      <a:pPr algn="ctr" fontAlgn="ctr"/>
                      <a:r>
                        <a:rPr lang="en-US" dirty="0">
                          <a:effectLst/>
                        </a:rPr>
                        <a:t>0.769231</a:t>
                      </a:r>
                    </a:p>
                  </a:txBody>
                  <a:tcPr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428071811"/>
              </p:ext>
            </p:extLst>
          </p:nvPr>
        </p:nvGraphicFramePr>
        <p:xfrm>
          <a:off x="6877300" y="3980583"/>
          <a:ext cx="3488268" cy="1923504"/>
        </p:xfrm>
        <a:graphic>
          <a:graphicData uri="http://schemas.openxmlformats.org/drawingml/2006/table">
            <a:tbl>
              <a:tblPr>
                <a:tableStyleId>{35758FB7-9AC5-4552-8A53-C91805E547FA}</a:tableStyleId>
              </a:tblPr>
              <a:tblGrid>
                <a:gridCol w="1744134"/>
                <a:gridCol w="1744134"/>
              </a:tblGrid>
              <a:tr h="641168">
                <a:tc>
                  <a:txBody>
                    <a:bodyPr/>
                    <a:lstStyle/>
                    <a:p>
                      <a:pPr algn="ctr" fontAlgn="ctr"/>
                      <a:r>
                        <a:rPr lang="en-US" dirty="0" smtClean="0">
                          <a:effectLst/>
                        </a:rPr>
                        <a:t>Launch Site</a:t>
                      </a:r>
                      <a:endParaRPr lang="en-US" b="1" dirty="0">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effectLst/>
                        </a:rPr>
                        <a:t>Class</a:t>
                      </a:r>
                      <a:endParaRPr lang="en-US" b="1" dirty="0" smtClean="0">
                        <a:effectLst/>
                      </a:endParaRPr>
                    </a:p>
                  </a:txBody>
                  <a:tcPr anchor="ctr"/>
                </a:tc>
              </a:tr>
              <a:tr h="641168">
                <a:tc>
                  <a:txBody>
                    <a:bodyPr/>
                    <a:lstStyle/>
                    <a:p>
                      <a:pPr algn="ctr" fontAlgn="ctr"/>
                      <a:r>
                        <a:rPr lang="en-US">
                          <a:effectLst/>
                        </a:rPr>
                        <a:t>CCAFS SLC 40</a:t>
                      </a:r>
                    </a:p>
                  </a:txBody>
                  <a:tcPr anchor="ctr"/>
                </a:tc>
                <a:tc>
                  <a:txBody>
                    <a:bodyPr/>
                    <a:lstStyle/>
                    <a:p>
                      <a:pPr algn="ctr" fontAlgn="ctr"/>
                      <a:r>
                        <a:rPr lang="en-US" dirty="0">
                          <a:effectLst/>
                        </a:rPr>
                        <a:t>0.888889</a:t>
                      </a:r>
                    </a:p>
                  </a:txBody>
                  <a:tcPr anchor="ctr"/>
                </a:tc>
              </a:tr>
              <a:tr h="641168">
                <a:tc>
                  <a:txBody>
                    <a:bodyPr/>
                    <a:lstStyle/>
                    <a:p>
                      <a:pPr algn="ctr" fontAlgn="ctr"/>
                      <a:r>
                        <a:rPr lang="en-US">
                          <a:effectLst/>
                        </a:rPr>
                        <a:t>KSC LC 39A</a:t>
                      </a:r>
                    </a:p>
                  </a:txBody>
                  <a:tcPr anchor="ctr"/>
                </a:tc>
                <a:tc>
                  <a:txBody>
                    <a:bodyPr/>
                    <a:lstStyle/>
                    <a:p>
                      <a:pPr algn="ctr" fontAlgn="ctr"/>
                      <a:r>
                        <a:rPr lang="en-US" dirty="0">
                          <a:effectLst/>
                        </a:rPr>
                        <a:t>0.833333</a:t>
                      </a:r>
                    </a:p>
                  </a:txBody>
                  <a:tcPr anchor="ctr"/>
                </a:tc>
              </a:tr>
            </a:tbl>
          </a:graphicData>
        </a:graphic>
      </p:graphicFrame>
      <p:sp>
        <p:nvSpPr>
          <p:cNvPr id="5" name="TextBox 4"/>
          <p:cNvSpPr txBox="1"/>
          <p:nvPr/>
        </p:nvSpPr>
        <p:spPr>
          <a:xfrm>
            <a:off x="939177" y="1365956"/>
            <a:ext cx="4007556" cy="830997"/>
          </a:xfrm>
          <a:prstGeom prst="rect">
            <a:avLst/>
          </a:prstGeom>
          <a:noFill/>
        </p:spPr>
        <p:txBody>
          <a:bodyPr wrap="square" rtlCol="0">
            <a:spAutoFit/>
          </a:bodyPr>
          <a:lstStyle/>
          <a:p>
            <a:pPr algn="ctr"/>
            <a:r>
              <a:rPr lang="en-US" sz="2400" b="1" dirty="0" smtClean="0"/>
              <a:t>Launch Site Success Rate     (all instances)</a:t>
            </a:r>
            <a:endParaRPr lang="en-US" sz="2400" b="1" dirty="0"/>
          </a:p>
        </p:txBody>
      </p:sp>
      <p:sp>
        <p:nvSpPr>
          <p:cNvPr id="8" name="TextBox 7"/>
          <p:cNvSpPr txBox="1"/>
          <p:nvPr/>
        </p:nvSpPr>
        <p:spPr>
          <a:xfrm>
            <a:off x="6877300" y="3121364"/>
            <a:ext cx="3587500" cy="830997"/>
          </a:xfrm>
          <a:prstGeom prst="rect">
            <a:avLst/>
          </a:prstGeom>
          <a:noFill/>
        </p:spPr>
        <p:txBody>
          <a:bodyPr wrap="square" rtlCol="0">
            <a:spAutoFit/>
          </a:bodyPr>
          <a:lstStyle/>
          <a:p>
            <a:pPr algn="ctr"/>
            <a:r>
              <a:rPr lang="en-US" sz="2400" b="1" dirty="0" smtClean="0"/>
              <a:t>Launch Site Success Rate     (Payload &gt; 10,000)</a:t>
            </a:r>
            <a:endParaRPr lang="en-US" sz="2400" b="1"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890" t="41192" r="19096" b="30559"/>
          <a:stretch/>
        </p:blipFill>
        <p:spPr bwMode="auto">
          <a:xfrm>
            <a:off x="5119094" y="1456740"/>
            <a:ext cx="6338878" cy="148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3482" t="45075" r="12540" b="30219"/>
          <a:stretch/>
        </p:blipFill>
        <p:spPr bwMode="auto">
          <a:xfrm>
            <a:off x="224265" y="5306968"/>
            <a:ext cx="6653035" cy="119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440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a:t>
            </a:r>
            <a:r>
              <a:rPr lang="en-US" dirty="0" smtClean="0">
                <a:solidFill>
                  <a:srgbClr val="0B49CB"/>
                </a:solidFill>
              </a:rPr>
              <a:t>: </a:t>
            </a:r>
            <a:r>
              <a:rPr lang="en-US" dirty="0" smtClean="0">
                <a:solidFill>
                  <a:srgbClr val="0B49CB"/>
                </a:solidFill>
                <a:latin typeface="Abadi"/>
              </a:rPr>
              <a:t>Max payload mass</a:t>
            </a:r>
            <a:endParaRPr lang="en-US" dirty="0">
              <a:solidFill>
                <a:srgbClr val="0B49CB"/>
              </a:solidFill>
            </a:endParaRP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896" t="50000" r="24623" b="29541"/>
          <a:stretch/>
        </p:blipFill>
        <p:spPr bwMode="auto">
          <a:xfrm>
            <a:off x="770011" y="1727201"/>
            <a:ext cx="9621202" cy="1693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66796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a:t>
            </a:r>
            <a:r>
              <a:rPr lang="en-US" dirty="0" smtClean="0">
                <a:solidFill>
                  <a:srgbClr val="0B49CB"/>
                </a:solidFill>
              </a:rPr>
              <a:t>: </a:t>
            </a:r>
            <a:r>
              <a:rPr lang="en-US" dirty="0" smtClean="0">
                <a:solidFill>
                  <a:srgbClr val="0B49CB"/>
                </a:solidFill>
                <a:latin typeface="Abadi"/>
              </a:rPr>
              <a:t>Launch </a:t>
            </a:r>
            <a:r>
              <a:rPr lang="en-US" dirty="0" smtClean="0">
                <a:solidFill>
                  <a:srgbClr val="0B49CB"/>
                </a:solidFill>
                <a:latin typeface="Abadi"/>
              </a:rPr>
              <a:t>Site </a:t>
            </a:r>
            <a:r>
              <a:rPr lang="en-US" dirty="0" smtClean="0">
                <a:solidFill>
                  <a:srgbClr val="0B49CB"/>
                </a:solidFill>
                <a:latin typeface="Abadi"/>
              </a:rPr>
              <a:t>CCAFS LC-40 Success</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0" y="1463903"/>
            <a:ext cx="10941015" cy="3141963"/>
          </a:xfrm>
          <a:prstGeom prst="rect">
            <a:avLst/>
          </a:prstGeom>
        </p:spPr>
      </p:pic>
    </p:spTree>
    <p:extLst>
      <p:ext uri="{BB962C8B-B14F-4D97-AF65-F5344CB8AC3E}">
        <p14:creationId xmlns:p14="http://schemas.microsoft.com/office/powerpoint/2010/main" val="820734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a:t>
            </a:r>
            <a:r>
              <a:rPr lang="en-US" dirty="0" smtClean="0">
                <a:solidFill>
                  <a:srgbClr val="0B49CB"/>
                </a:solidFill>
              </a:rPr>
              <a:t>: </a:t>
            </a:r>
            <a:r>
              <a:rPr lang="en-US" dirty="0" smtClean="0">
                <a:solidFill>
                  <a:srgbClr val="0B49CB"/>
                </a:solidFill>
                <a:latin typeface="Abadi"/>
              </a:rPr>
              <a:t>Correlation between Payload and Success ‘FT’</a:t>
            </a:r>
            <a:endParaRPr lang="en-US" dirty="0">
              <a:solidFill>
                <a:srgbClr val="0B49CB"/>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1588082"/>
            <a:ext cx="10941011" cy="3141962"/>
          </a:xfrm>
          <a:prstGeom prst="rect">
            <a:avLst/>
          </a:prstGeom>
        </p:spPr>
      </p:pic>
    </p:spTree>
    <p:extLst>
      <p:ext uri="{BB962C8B-B14F-4D97-AF65-F5344CB8AC3E}">
        <p14:creationId xmlns:p14="http://schemas.microsoft.com/office/powerpoint/2010/main" val="37505067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332452"/>
            <a:ext cx="10687961" cy="537314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smtClean="0">
                <a:solidFill>
                  <a:schemeClr val="tx1"/>
                </a:solidFill>
                <a:latin typeface="Abadi"/>
              </a:rPr>
              <a:t>Past launch data was collected from the SpaceX REST </a:t>
            </a:r>
            <a:r>
              <a:rPr lang="en-US" sz="6400" dirty="0" smtClean="0">
                <a:solidFill>
                  <a:schemeClr val="tx1"/>
                </a:solidFill>
                <a:latin typeface="Abadi"/>
              </a:rPr>
              <a:t>API and the Falcon 9 Wikipedia page </a:t>
            </a:r>
            <a:r>
              <a:rPr lang="en-US" sz="6400" dirty="0" smtClean="0">
                <a:solidFill>
                  <a:schemeClr val="tx1"/>
                </a:solidFill>
                <a:latin typeface="Abadi"/>
              </a:rPr>
              <a:t>which provided information about rockets utilized, payloads, landing outcomes, </a:t>
            </a:r>
            <a:r>
              <a:rPr lang="en-US" sz="6400" dirty="0" err="1" smtClean="0">
                <a:solidFill>
                  <a:schemeClr val="tx1"/>
                </a:solidFill>
                <a:latin typeface="Abadi"/>
              </a:rPr>
              <a:t>etc</a:t>
            </a:r>
            <a:endParaRPr lang="en-US" sz="6400" dirty="0">
              <a:solidFill>
                <a:schemeClr val="tx1"/>
              </a:solidFill>
              <a:latin typeface="Abadi"/>
            </a:endParaRP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smtClean="0">
                <a:solidFill>
                  <a:schemeClr val="tx1"/>
                </a:solidFill>
                <a:latin typeface="Abadi"/>
              </a:rPr>
              <a:t>The </a:t>
            </a:r>
            <a:r>
              <a:rPr lang="en-US" sz="6400" dirty="0" smtClean="0">
                <a:solidFill>
                  <a:schemeClr val="tx1"/>
                </a:solidFill>
                <a:latin typeface="Abadi"/>
              </a:rPr>
              <a:t>data was sorted to only contain Falcon 9 data</a:t>
            </a:r>
          </a:p>
          <a:p>
            <a:pPr lvl="1">
              <a:lnSpc>
                <a:spcPct val="120000"/>
              </a:lnSpc>
              <a:spcBef>
                <a:spcPts val="1400"/>
              </a:spcBef>
            </a:pPr>
            <a:r>
              <a:rPr lang="en-US" sz="6400" dirty="0" smtClean="0">
                <a:solidFill>
                  <a:schemeClr val="tx1"/>
                </a:solidFill>
                <a:latin typeface="Abadi"/>
              </a:rPr>
              <a:t>Null </a:t>
            </a:r>
            <a:r>
              <a:rPr lang="en-US" sz="6400" dirty="0" smtClean="0">
                <a:solidFill>
                  <a:schemeClr val="tx1"/>
                </a:solidFill>
                <a:latin typeface="Abadi"/>
              </a:rPr>
              <a:t>values of the Payload Mass column </a:t>
            </a:r>
            <a:r>
              <a:rPr lang="en-US" sz="6400" dirty="0" smtClean="0">
                <a:solidFill>
                  <a:schemeClr val="tx1"/>
                </a:solidFill>
                <a:latin typeface="Abadi"/>
              </a:rPr>
              <a:t>were replaced with the mean </a:t>
            </a:r>
            <a:r>
              <a:rPr lang="en-US" sz="6400" dirty="0" smtClean="0">
                <a:solidFill>
                  <a:schemeClr val="tx1"/>
                </a:solidFill>
                <a:latin typeface="Abadi"/>
              </a:rPr>
              <a:t>this column</a:t>
            </a:r>
          </a:p>
          <a:p>
            <a:pPr lvl="1">
              <a:lnSpc>
                <a:spcPct val="120000"/>
              </a:lnSpc>
              <a:spcBef>
                <a:spcPts val="1400"/>
              </a:spcBef>
            </a:pPr>
            <a:r>
              <a:rPr lang="en-US" sz="6400" dirty="0" smtClean="0">
                <a:solidFill>
                  <a:schemeClr val="tx1"/>
                </a:solidFill>
                <a:latin typeface="Abadi"/>
              </a:rPr>
              <a:t>Outcome values were reclassified as success (1) or fail (0) to aid in EDA and ML classification</a:t>
            </a:r>
            <a:endParaRPr lang="en-US" sz="6400" dirty="0">
              <a:solidFill>
                <a:schemeClr val="tx1"/>
              </a:solidFill>
              <a:latin typeface="Abadi"/>
            </a:endParaRP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7200" dirty="0">
                <a:solidFill>
                  <a:schemeClr val="accent3">
                    <a:lumMod val="25000"/>
                  </a:schemeClr>
                </a:solidFill>
                <a:latin typeface="Abadi"/>
              </a:rPr>
              <a:t>Perform predictive analysis using classification </a:t>
            </a:r>
            <a:r>
              <a:rPr lang="en-US" sz="7200" dirty="0" smtClean="0">
                <a:solidFill>
                  <a:schemeClr val="accent3">
                    <a:lumMod val="25000"/>
                  </a:schemeClr>
                </a:solidFill>
                <a:latin typeface="Abadi"/>
              </a:rPr>
              <a:t>models</a:t>
            </a:r>
          </a:p>
          <a:p>
            <a:pPr lvl="1">
              <a:lnSpc>
                <a:spcPct val="120000"/>
              </a:lnSpc>
              <a:spcBef>
                <a:spcPts val="1400"/>
              </a:spcBef>
            </a:pPr>
            <a:r>
              <a:rPr lang="en-US" sz="6400" dirty="0" smtClean="0">
                <a:solidFill>
                  <a:schemeClr val="accent3">
                    <a:lumMod val="25000"/>
                  </a:schemeClr>
                </a:solidFill>
                <a:latin typeface="Abadi"/>
              </a:rPr>
              <a:t>Data was one hot encoded and standardized before </a:t>
            </a:r>
            <a:r>
              <a:rPr lang="en-US" sz="6400" dirty="0" err="1" smtClean="0">
                <a:solidFill>
                  <a:schemeClr val="accent3">
                    <a:lumMod val="25000"/>
                  </a:schemeClr>
                </a:solidFill>
                <a:latin typeface="Abadi"/>
              </a:rPr>
              <a:t>GridSearch</a:t>
            </a:r>
            <a:r>
              <a:rPr lang="en-US" sz="6400" dirty="0" smtClean="0">
                <a:solidFill>
                  <a:schemeClr val="accent3">
                    <a:lumMod val="25000"/>
                  </a:schemeClr>
                </a:solidFill>
                <a:latin typeface="Abadi"/>
              </a:rPr>
              <a:t> CV was utilized to determine best hyperparameters for each model</a:t>
            </a:r>
            <a:endParaRPr lang="en-US" sz="5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298222"/>
            <a:ext cx="10515600" cy="4878741"/>
          </a:xfrm>
          <a:prstGeom prst="rect">
            <a:avLst/>
          </a:prstGeom>
        </p:spPr>
        <p:txBody>
          <a:bodyPr/>
          <a:lstStyle/>
          <a:p>
            <a:pPr>
              <a:lnSpc>
                <a:spcPct val="120000"/>
              </a:lnSpc>
              <a:spcBef>
                <a:spcPts val="1400"/>
              </a:spcBef>
            </a:pPr>
            <a:r>
              <a:rPr lang="en-US" sz="2200" dirty="0" smtClean="0">
                <a:solidFill>
                  <a:prstClr val="black"/>
                </a:solidFill>
                <a:latin typeface="Abadi"/>
              </a:rPr>
              <a:t>Past </a:t>
            </a:r>
            <a:r>
              <a:rPr lang="en-US" sz="2200" dirty="0">
                <a:solidFill>
                  <a:prstClr val="black"/>
                </a:solidFill>
                <a:latin typeface="Abadi"/>
              </a:rPr>
              <a:t>launch data was collected from the SpaceX REST API and the Falcon 9 Wikipedia page which provided information about rockets utilized, payloads, landing outcomes, </a:t>
            </a:r>
            <a:r>
              <a:rPr lang="en-US" sz="2200" dirty="0" err="1" smtClean="0">
                <a:solidFill>
                  <a:prstClr val="black"/>
                </a:solidFill>
                <a:latin typeface="Abadi"/>
              </a:rPr>
              <a:t>etc</a:t>
            </a:r>
            <a:endParaRPr lang="en-US" sz="2200" dirty="0" smtClean="0">
              <a:solidFill>
                <a:prstClr val="black"/>
              </a:solidFill>
              <a:latin typeface="Abadi"/>
            </a:endParaRPr>
          </a:p>
          <a:p>
            <a:pPr>
              <a:lnSpc>
                <a:spcPct val="120000"/>
              </a:lnSpc>
              <a:spcBef>
                <a:spcPts val="1400"/>
              </a:spcBef>
            </a:pPr>
            <a:r>
              <a:rPr lang="en-US" sz="2200" dirty="0" smtClean="0">
                <a:solidFill>
                  <a:prstClr val="black"/>
                </a:solidFill>
                <a:latin typeface="Abadi"/>
              </a:rPr>
              <a:t>Datasets were converted to </a:t>
            </a:r>
            <a:r>
              <a:rPr lang="en-US" sz="2200" dirty="0" err="1" smtClean="0">
                <a:solidFill>
                  <a:prstClr val="black"/>
                </a:solidFill>
                <a:latin typeface="Abadi"/>
              </a:rPr>
              <a:t>dataframes</a:t>
            </a:r>
            <a:endParaRPr lang="en-US" sz="2200" dirty="0" smtClean="0">
              <a:solidFill>
                <a:prstClr val="black"/>
              </a:solidFill>
              <a:latin typeface="Abadi"/>
            </a:endParaRPr>
          </a:p>
          <a:p>
            <a:pPr>
              <a:lnSpc>
                <a:spcPct val="120000"/>
              </a:lnSpc>
              <a:spcBef>
                <a:spcPts val="1400"/>
              </a:spcBef>
            </a:pPr>
            <a:r>
              <a:rPr lang="en-US" sz="2200" dirty="0" smtClean="0">
                <a:solidFill>
                  <a:prstClr val="black"/>
                </a:solidFill>
                <a:latin typeface="Abadi"/>
              </a:rPr>
              <a:t>Dataset part 1 – Obtained from SpaceX API call</a:t>
            </a:r>
          </a:p>
          <a:p>
            <a:pPr>
              <a:lnSpc>
                <a:spcPct val="120000"/>
              </a:lnSpc>
              <a:spcBef>
                <a:spcPts val="1400"/>
              </a:spcBef>
            </a:pPr>
            <a:r>
              <a:rPr lang="en-US" sz="2200" dirty="0">
                <a:solidFill>
                  <a:prstClr val="black"/>
                </a:solidFill>
                <a:latin typeface="Abadi"/>
              </a:rPr>
              <a:t>Dataset part </a:t>
            </a:r>
            <a:r>
              <a:rPr lang="en-US" sz="2200" dirty="0" smtClean="0">
                <a:solidFill>
                  <a:prstClr val="black"/>
                </a:solidFill>
                <a:latin typeface="Abadi"/>
              </a:rPr>
              <a:t>2 </a:t>
            </a:r>
            <a:r>
              <a:rPr lang="en-US" sz="2200" dirty="0">
                <a:solidFill>
                  <a:prstClr val="black"/>
                </a:solidFill>
                <a:latin typeface="Abadi"/>
              </a:rPr>
              <a:t>– </a:t>
            </a:r>
            <a:r>
              <a:rPr lang="en-US" sz="2200" dirty="0" smtClean="0">
                <a:solidFill>
                  <a:prstClr val="black"/>
                </a:solidFill>
                <a:latin typeface="Abadi"/>
              </a:rPr>
              <a:t>Part 1 dataset updated to classify success/fail outcomes</a:t>
            </a:r>
          </a:p>
          <a:p>
            <a:pPr>
              <a:lnSpc>
                <a:spcPct val="120000"/>
              </a:lnSpc>
              <a:spcBef>
                <a:spcPts val="1400"/>
              </a:spcBef>
            </a:pPr>
            <a:r>
              <a:rPr lang="en-US" sz="2200" dirty="0">
                <a:solidFill>
                  <a:prstClr val="black"/>
                </a:solidFill>
                <a:latin typeface="Abadi"/>
              </a:rPr>
              <a:t>Dataset part </a:t>
            </a:r>
            <a:r>
              <a:rPr lang="en-US" sz="2200" dirty="0" smtClean="0">
                <a:solidFill>
                  <a:prstClr val="black"/>
                </a:solidFill>
                <a:latin typeface="Abadi"/>
              </a:rPr>
              <a:t>3 </a:t>
            </a:r>
            <a:r>
              <a:rPr lang="en-US" sz="2200" dirty="0">
                <a:solidFill>
                  <a:prstClr val="black"/>
                </a:solidFill>
                <a:latin typeface="Abadi"/>
              </a:rPr>
              <a:t>– Part </a:t>
            </a:r>
            <a:r>
              <a:rPr lang="en-US" sz="2200" dirty="0" smtClean="0">
                <a:solidFill>
                  <a:prstClr val="black"/>
                </a:solidFill>
                <a:latin typeface="Abadi"/>
              </a:rPr>
              <a:t>2 </a:t>
            </a:r>
            <a:r>
              <a:rPr lang="en-US" sz="2200" dirty="0">
                <a:solidFill>
                  <a:prstClr val="black"/>
                </a:solidFill>
                <a:latin typeface="Abadi"/>
              </a:rPr>
              <a:t>dataset updated to </a:t>
            </a:r>
            <a:r>
              <a:rPr lang="en-US" sz="2200" dirty="0" smtClean="0">
                <a:solidFill>
                  <a:prstClr val="black"/>
                </a:solidFill>
                <a:latin typeface="Abadi"/>
              </a:rPr>
              <a:t>with one hot encoding for key variables</a:t>
            </a:r>
            <a:endParaRPr lang="en-US" sz="2200" dirty="0">
              <a:solidFill>
                <a:prstClr val="black"/>
              </a:solidFill>
              <a:latin typeface="Abadi"/>
            </a:endParaRPr>
          </a:p>
          <a:p>
            <a:pPr>
              <a:lnSpc>
                <a:spcPct val="120000"/>
              </a:lnSpc>
              <a:spcBef>
                <a:spcPts val="1400"/>
              </a:spcBef>
            </a:pPr>
            <a:endParaRPr lang="en-US" sz="2200" dirty="0" smtClean="0">
              <a:solidFill>
                <a:prstClr val="black"/>
              </a:solidFill>
              <a:latin typeface="Abadi"/>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382791" y="1466850"/>
            <a:ext cx="4821136" cy="4809772"/>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‘Get’ request was made to </a:t>
            </a:r>
            <a:r>
              <a:rPr lang="en-US" sz="2200" dirty="0" err="1" smtClean="0">
                <a:solidFill>
                  <a:schemeClr val="accent3">
                    <a:lumMod val="25000"/>
                  </a:schemeClr>
                </a:solidFill>
                <a:latin typeface="Abadi" panose="020B0604020104020204" pitchFamily="34" charset="0"/>
              </a:rPr>
              <a:t>url</a:t>
            </a:r>
            <a:r>
              <a:rPr lang="en-US" sz="2200" dirty="0" smtClean="0">
                <a:solidFill>
                  <a:schemeClr val="accent3">
                    <a:lumMod val="25000"/>
                  </a:schemeClr>
                </a:solidFill>
                <a:latin typeface="Abadi" panose="020B0604020104020204" pitchFamily="34" charset="0"/>
              </a:rPr>
              <a:t> to obtain launch data in the form of a .</a:t>
            </a:r>
            <a:r>
              <a:rPr lang="en-US" sz="2200" dirty="0" err="1" smtClean="0">
                <a:solidFill>
                  <a:schemeClr val="accent3">
                    <a:lumMod val="25000"/>
                  </a:schemeClr>
                </a:solidFill>
                <a:latin typeface="Abadi" panose="020B0604020104020204" pitchFamily="34" charset="0"/>
              </a:rPr>
              <a:t>json</a:t>
            </a:r>
            <a:r>
              <a:rPr lang="en-US" sz="2200" dirty="0" smtClean="0">
                <a:solidFill>
                  <a:schemeClr val="accent3">
                    <a:lumMod val="25000"/>
                  </a:schemeClr>
                </a:solidFill>
                <a:latin typeface="Abadi" panose="020B0604020104020204" pitchFamily="34" charset="0"/>
              </a:rPr>
              <a:t> file</a:t>
            </a:r>
          </a:p>
          <a:p>
            <a:pPr>
              <a:lnSpc>
                <a:spcPct val="100000"/>
              </a:lnSpc>
              <a:spcBef>
                <a:spcPts val="1400"/>
              </a:spcBef>
            </a:pPr>
            <a:r>
              <a:rPr lang="en-US" sz="2200" dirty="0" smtClean="0">
                <a:solidFill>
                  <a:schemeClr val="accent3">
                    <a:lumMod val="25000"/>
                  </a:schemeClr>
                </a:solidFill>
                <a:latin typeface="Abadi" panose="020B0604020104020204" pitchFamily="34" charset="0"/>
              </a:rPr>
              <a:t>.</a:t>
            </a:r>
            <a:r>
              <a:rPr lang="en-US" sz="2200" dirty="0" err="1" smtClean="0">
                <a:solidFill>
                  <a:schemeClr val="accent3">
                    <a:lumMod val="25000"/>
                  </a:schemeClr>
                </a:solidFill>
                <a:latin typeface="Abadi" panose="020B0604020104020204" pitchFamily="34" charset="0"/>
              </a:rPr>
              <a:t>json</a:t>
            </a:r>
            <a:r>
              <a:rPr lang="en-US" sz="2200" dirty="0" smtClean="0">
                <a:solidFill>
                  <a:schemeClr val="accent3">
                    <a:lumMod val="25000"/>
                  </a:schemeClr>
                </a:solidFill>
                <a:latin typeface="Abadi" panose="020B0604020104020204" pitchFamily="34" charset="0"/>
              </a:rPr>
              <a:t> file was converted to dataframe</a:t>
            </a:r>
          </a:p>
          <a:p>
            <a:pPr>
              <a:lnSpc>
                <a:spcPct val="100000"/>
              </a:lnSpc>
              <a:spcBef>
                <a:spcPts val="1400"/>
              </a:spcBef>
            </a:pPr>
            <a:r>
              <a:rPr lang="en-US" sz="2200" dirty="0" smtClean="0">
                <a:solidFill>
                  <a:schemeClr val="accent3">
                    <a:lumMod val="25000"/>
                  </a:schemeClr>
                </a:solidFill>
                <a:latin typeface="Abadi" panose="020B0604020104020204" pitchFamily="34" charset="0"/>
              </a:rPr>
              <a:t>Calls were made to various APIs to obtain launch information (see flowchart)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This information was placed into list</a:t>
            </a:r>
          </a:p>
          <a:p>
            <a:pPr>
              <a:lnSpc>
                <a:spcPct val="100000"/>
              </a:lnSpc>
              <a:spcBef>
                <a:spcPts val="1400"/>
              </a:spcBef>
            </a:pPr>
            <a:r>
              <a:rPr lang="en-US" sz="2200" dirty="0" smtClean="0">
                <a:solidFill>
                  <a:schemeClr val="accent3">
                    <a:lumMod val="25000"/>
                  </a:schemeClr>
                </a:solidFill>
                <a:latin typeface="Abadi" panose="020B0604020104020204" pitchFamily="34" charset="0"/>
              </a:rPr>
              <a:t>A dictionary was created to store keys and list of data from API calls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This dictionary was converted to a dataframe</a:t>
            </a:r>
          </a:p>
          <a:p>
            <a:pPr>
              <a:lnSpc>
                <a:spcPct val="100000"/>
              </a:lnSpc>
              <a:spcBef>
                <a:spcPts val="1400"/>
              </a:spcBef>
            </a:pPr>
            <a:r>
              <a:rPr lang="en-US" sz="2200" dirty="0" smtClean="0">
                <a:solidFill>
                  <a:schemeClr val="accent3">
                    <a:lumMod val="25000"/>
                  </a:schemeClr>
                </a:solidFill>
                <a:latin typeface="Abadi" panose="020B0604020104020204" pitchFamily="34" charset="0"/>
              </a:rPr>
              <a:t>Missing values in the Payload Mass column were replaced with the mean of the column</a:t>
            </a:r>
          </a:p>
          <a:p>
            <a:pPr>
              <a:lnSpc>
                <a:spcPct val="100000"/>
              </a:lnSpc>
              <a:spcBef>
                <a:spcPts val="1400"/>
              </a:spcBef>
            </a:pPr>
            <a:r>
              <a:rPr lang="en-US" sz="2200" dirty="0" smtClean="0">
                <a:solidFill>
                  <a:schemeClr val="accent3">
                    <a:lumMod val="25000"/>
                  </a:schemeClr>
                </a:solidFill>
                <a:latin typeface="Abadi" panose="020B0604020104020204" pitchFamily="34" charset="0"/>
              </a:rPr>
              <a:t>Dataset labelled as part1.csv</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rgbClr val="FF0000"/>
                </a:solidFill>
                <a:latin typeface="Abadi" panose="020B0604020104020204" pitchFamily="34" charset="0"/>
              </a:rPr>
              <a:t>GitHub URL</a:t>
            </a:r>
            <a:r>
              <a:rPr lang="en-US" sz="2200" dirty="0">
                <a:solidFill>
                  <a:srgbClr val="FF0000"/>
                </a:solidFill>
                <a:latin typeface="Abadi" panose="020B0604020104020204" pitchFamily="34" charset="0"/>
              </a:rPr>
              <a:t>: </a:t>
            </a:r>
            <a:r>
              <a:rPr lang="en-US" sz="2200" dirty="0">
                <a:solidFill>
                  <a:srgbClr val="FF0000"/>
                </a:solidFill>
                <a:latin typeface="Abadi" panose="020B0604020104020204" pitchFamily="34" charset="0"/>
                <a:hlinkClick r:id="rId3"/>
              </a:rPr>
              <a:t>https://</a:t>
            </a:r>
            <a:r>
              <a:rPr lang="en-US" sz="2200" dirty="0" smtClean="0">
                <a:solidFill>
                  <a:srgbClr val="FF0000"/>
                </a:solidFill>
                <a:latin typeface="Abadi" panose="020B0604020104020204" pitchFamily="34" charset="0"/>
                <a:hlinkClick r:id="rId3"/>
              </a:rPr>
              <a:t>github.com/SwatsonDS/IBM_DS_Capstone_Project/blob/main/Data%20Collection.ipynb</a:t>
            </a:r>
            <a:endParaRPr lang="en-US" sz="2200" dirty="0" smtClean="0">
              <a:solidFill>
                <a:srgbClr val="FF0000"/>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p:cNvSpPr/>
          <p:nvPr/>
        </p:nvSpPr>
        <p:spPr>
          <a:xfrm>
            <a:off x="6908800" y="1422047"/>
            <a:ext cx="3251200" cy="84280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87822" y="1520284"/>
            <a:ext cx="3251200" cy="369332"/>
          </a:xfrm>
          <a:prstGeom prst="rect">
            <a:avLst/>
          </a:prstGeom>
          <a:noFill/>
        </p:spPr>
        <p:txBody>
          <a:bodyPr wrap="square" rtlCol="0">
            <a:spAutoFit/>
          </a:bodyPr>
          <a:lstStyle/>
          <a:p>
            <a:r>
              <a:rPr lang="en-US" b="1" dirty="0" smtClean="0"/>
              <a:t>https://api.spacexdata.com/v4</a:t>
            </a:r>
            <a:endParaRPr lang="en-US" b="1" dirty="0"/>
          </a:p>
        </p:txBody>
      </p:sp>
      <p:cxnSp>
        <p:nvCxnSpPr>
          <p:cNvPr id="9" name="Straight Arrow Connector 8"/>
          <p:cNvCxnSpPr/>
          <p:nvPr/>
        </p:nvCxnSpPr>
        <p:spPr>
          <a:xfrm flipH="1">
            <a:off x="6073422" y="2264853"/>
            <a:ext cx="914400" cy="918614"/>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 idx="2"/>
          </p:cNvCxnSpPr>
          <p:nvPr/>
        </p:nvCxnSpPr>
        <p:spPr>
          <a:xfrm>
            <a:off x="8534400" y="2264853"/>
            <a:ext cx="0" cy="504462"/>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23" idx="0"/>
          </p:cNvCxnSpPr>
          <p:nvPr/>
        </p:nvCxnSpPr>
        <p:spPr>
          <a:xfrm>
            <a:off x="10024533" y="2264853"/>
            <a:ext cx="875267" cy="995706"/>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5203927" y="3183467"/>
            <a:ext cx="2156429" cy="84280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7588534" y="2769315"/>
            <a:ext cx="2156429" cy="84280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821585" y="3260559"/>
            <a:ext cx="2156429" cy="84280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794563" y="3420352"/>
            <a:ext cx="2281807" cy="646331"/>
          </a:xfrm>
          <a:prstGeom prst="rect">
            <a:avLst/>
          </a:prstGeom>
          <a:noFill/>
        </p:spPr>
        <p:txBody>
          <a:bodyPr wrap="square" rtlCol="0">
            <a:spAutoFit/>
          </a:bodyPr>
          <a:lstStyle/>
          <a:p>
            <a:r>
              <a:rPr lang="en-US" b="1" dirty="0" smtClean="0"/>
              <a:t>https://api.spacexdata.com/v4/payloads</a:t>
            </a:r>
            <a:endParaRPr lang="en-US" b="1" dirty="0"/>
          </a:p>
        </p:txBody>
      </p:sp>
      <p:sp>
        <p:nvSpPr>
          <p:cNvPr id="26" name="TextBox 25"/>
          <p:cNvSpPr txBox="1"/>
          <p:nvPr/>
        </p:nvSpPr>
        <p:spPr>
          <a:xfrm>
            <a:off x="7588534" y="2921857"/>
            <a:ext cx="2281807" cy="523220"/>
          </a:xfrm>
          <a:prstGeom prst="rect">
            <a:avLst/>
          </a:prstGeom>
          <a:noFill/>
        </p:spPr>
        <p:txBody>
          <a:bodyPr wrap="square" rtlCol="0">
            <a:spAutoFit/>
          </a:bodyPr>
          <a:lstStyle/>
          <a:p>
            <a:r>
              <a:rPr lang="en-US" sz="1400" b="1" dirty="0" smtClean="0"/>
              <a:t>https://api.spacexdata.com/v4/cores</a:t>
            </a:r>
            <a:endParaRPr lang="en-US" sz="1400" b="1" dirty="0"/>
          </a:p>
        </p:txBody>
      </p:sp>
      <p:cxnSp>
        <p:nvCxnSpPr>
          <p:cNvPr id="28" name="Straight Arrow Connector 27"/>
          <p:cNvCxnSpPr/>
          <p:nvPr/>
        </p:nvCxnSpPr>
        <p:spPr>
          <a:xfrm flipH="1">
            <a:off x="7288178" y="2264853"/>
            <a:ext cx="300356" cy="283772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5855563" y="5102578"/>
            <a:ext cx="2156429" cy="84280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https://</a:t>
            </a:r>
            <a:r>
              <a:rPr lang="en-US" b="1" dirty="0" smtClean="0">
                <a:solidFill>
                  <a:schemeClr val="tx1"/>
                </a:solidFill>
              </a:rPr>
              <a:t>api.spacexdata.com/v4/launchpads</a:t>
            </a:r>
            <a:endParaRPr lang="en-US" b="1" dirty="0">
              <a:solidFill>
                <a:schemeClr val="tx1"/>
              </a:solidFill>
            </a:endParaRPr>
          </a:p>
        </p:txBody>
      </p:sp>
      <p:sp>
        <p:nvSpPr>
          <p:cNvPr id="35" name="TextBox 34"/>
          <p:cNvSpPr txBox="1"/>
          <p:nvPr/>
        </p:nvSpPr>
        <p:spPr>
          <a:xfrm>
            <a:off x="5203927" y="3260558"/>
            <a:ext cx="2156429" cy="646331"/>
          </a:xfrm>
          <a:prstGeom prst="rect">
            <a:avLst/>
          </a:prstGeom>
          <a:noFill/>
        </p:spPr>
        <p:txBody>
          <a:bodyPr wrap="square" rtlCol="0">
            <a:spAutoFit/>
          </a:bodyPr>
          <a:lstStyle/>
          <a:p>
            <a:r>
              <a:rPr lang="en-US" b="1" dirty="0" smtClean="0"/>
              <a:t>https://api.spacexdata.com/v4/rockets</a:t>
            </a:r>
            <a:endParaRPr lang="en-US" b="1" dirty="0"/>
          </a:p>
        </p:txBody>
      </p:sp>
      <p:sp>
        <p:nvSpPr>
          <p:cNvPr id="36" name="TextBox 35"/>
          <p:cNvSpPr txBox="1"/>
          <p:nvPr/>
        </p:nvSpPr>
        <p:spPr>
          <a:xfrm>
            <a:off x="5496939" y="4026273"/>
            <a:ext cx="1619931" cy="338554"/>
          </a:xfrm>
          <a:prstGeom prst="rect">
            <a:avLst/>
          </a:prstGeom>
          <a:noFill/>
        </p:spPr>
        <p:txBody>
          <a:bodyPr wrap="none" rtlCol="0">
            <a:spAutoFit/>
          </a:bodyPr>
          <a:lstStyle/>
          <a:p>
            <a:pPr marL="285750" indent="-285750">
              <a:buFont typeface="Arial" panose="020B0604020202020204" pitchFamily="34" charset="0"/>
              <a:buChar char="•"/>
            </a:pPr>
            <a:r>
              <a:rPr lang="en-US" sz="1600" b="1" dirty="0" smtClean="0"/>
              <a:t>Rocket name</a:t>
            </a:r>
            <a:endParaRPr lang="en-US" sz="1600" b="1" dirty="0"/>
          </a:p>
        </p:txBody>
      </p:sp>
      <p:sp>
        <p:nvSpPr>
          <p:cNvPr id="37" name="TextBox 36"/>
          <p:cNvSpPr txBox="1"/>
          <p:nvPr/>
        </p:nvSpPr>
        <p:spPr>
          <a:xfrm>
            <a:off x="10160000" y="4103364"/>
            <a:ext cx="1635641" cy="584775"/>
          </a:xfrm>
          <a:prstGeom prst="rect">
            <a:avLst/>
          </a:prstGeom>
          <a:noFill/>
        </p:spPr>
        <p:txBody>
          <a:bodyPr wrap="none" rtlCol="0">
            <a:spAutoFit/>
          </a:bodyPr>
          <a:lstStyle/>
          <a:p>
            <a:pPr marL="285750" indent="-285750">
              <a:buFont typeface="Arial" charset="0"/>
              <a:buChar char="•"/>
            </a:pPr>
            <a:r>
              <a:rPr lang="en-US" sz="1600" b="1" dirty="0" smtClean="0"/>
              <a:t>Payload Mass</a:t>
            </a:r>
          </a:p>
          <a:p>
            <a:pPr marL="285750" indent="-285750">
              <a:buFont typeface="Arial" charset="0"/>
              <a:buChar char="•"/>
            </a:pPr>
            <a:r>
              <a:rPr lang="en-US" sz="1600" b="1" dirty="0" smtClean="0"/>
              <a:t>Orbit</a:t>
            </a:r>
            <a:endParaRPr lang="en-US" sz="1600" b="1" dirty="0"/>
          </a:p>
        </p:txBody>
      </p:sp>
      <p:sp>
        <p:nvSpPr>
          <p:cNvPr id="38" name="TextBox 37"/>
          <p:cNvSpPr txBox="1"/>
          <p:nvPr/>
        </p:nvSpPr>
        <p:spPr>
          <a:xfrm>
            <a:off x="6090979" y="5945237"/>
            <a:ext cx="1322798" cy="830997"/>
          </a:xfrm>
          <a:prstGeom prst="rect">
            <a:avLst/>
          </a:prstGeom>
          <a:noFill/>
        </p:spPr>
        <p:txBody>
          <a:bodyPr wrap="none" rtlCol="0">
            <a:spAutoFit/>
          </a:bodyPr>
          <a:lstStyle/>
          <a:p>
            <a:pPr marL="285750" indent="-285750">
              <a:buFont typeface="Arial" charset="0"/>
              <a:buChar char="•"/>
            </a:pPr>
            <a:r>
              <a:rPr lang="en-US" sz="1600" b="1" dirty="0" smtClean="0"/>
              <a:t>Name</a:t>
            </a:r>
          </a:p>
          <a:p>
            <a:pPr marL="285750" indent="-285750">
              <a:buFont typeface="Arial" charset="0"/>
              <a:buChar char="•"/>
            </a:pPr>
            <a:r>
              <a:rPr lang="en-US" sz="1600" b="1" dirty="0" smtClean="0"/>
              <a:t>Longitude</a:t>
            </a:r>
          </a:p>
          <a:p>
            <a:pPr marL="285750" indent="-285750">
              <a:buFont typeface="Arial" charset="0"/>
              <a:buChar char="•"/>
            </a:pPr>
            <a:r>
              <a:rPr lang="en-US" sz="1600" b="1" dirty="0" smtClean="0"/>
              <a:t>Latitude</a:t>
            </a:r>
            <a:endParaRPr lang="en-US" sz="1600" b="1" dirty="0"/>
          </a:p>
        </p:txBody>
      </p:sp>
      <p:sp>
        <p:nvSpPr>
          <p:cNvPr id="39" name="TextBox 38"/>
          <p:cNvSpPr txBox="1"/>
          <p:nvPr/>
        </p:nvSpPr>
        <p:spPr>
          <a:xfrm>
            <a:off x="8011992" y="3619227"/>
            <a:ext cx="1571712" cy="2062103"/>
          </a:xfrm>
          <a:prstGeom prst="rect">
            <a:avLst/>
          </a:prstGeom>
          <a:noFill/>
        </p:spPr>
        <p:txBody>
          <a:bodyPr wrap="none" rtlCol="0">
            <a:spAutoFit/>
          </a:bodyPr>
          <a:lstStyle/>
          <a:p>
            <a:pPr marL="285750" indent="-285750">
              <a:buFont typeface="Arial" charset="0"/>
              <a:buChar char="•"/>
            </a:pPr>
            <a:r>
              <a:rPr lang="en-US" sz="1600" b="1" dirty="0" smtClean="0"/>
              <a:t>Block</a:t>
            </a:r>
          </a:p>
          <a:p>
            <a:pPr marL="285750" indent="-285750">
              <a:buFont typeface="Arial" charset="0"/>
              <a:buChar char="•"/>
            </a:pPr>
            <a:r>
              <a:rPr lang="en-US" sz="1600" b="1" dirty="0" err="1" smtClean="0"/>
              <a:t>Reuse_count</a:t>
            </a:r>
            <a:endParaRPr lang="en-US" sz="1600" b="1" dirty="0" smtClean="0"/>
          </a:p>
          <a:p>
            <a:pPr marL="285750" indent="-285750">
              <a:buFont typeface="Arial" charset="0"/>
              <a:buChar char="•"/>
            </a:pPr>
            <a:r>
              <a:rPr lang="en-US" sz="1600" b="1" dirty="0" smtClean="0"/>
              <a:t>Serial</a:t>
            </a:r>
          </a:p>
          <a:p>
            <a:pPr marL="285750" indent="-285750">
              <a:buFont typeface="Arial" charset="0"/>
              <a:buChar char="•"/>
            </a:pPr>
            <a:r>
              <a:rPr lang="en-US" sz="1600" b="1" dirty="0" smtClean="0"/>
              <a:t>Flight</a:t>
            </a:r>
          </a:p>
          <a:p>
            <a:pPr marL="285750" indent="-285750">
              <a:buFont typeface="Arial" charset="0"/>
              <a:buChar char="•"/>
            </a:pPr>
            <a:r>
              <a:rPr lang="en-US" sz="1600" b="1" dirty="0" err="1" smtClean="0"/>
              <a:t>Gridfins</a:t>
            </a:r>
            <a:endParaRPr lang="en-US" sz="1600" b="1" dirty="0" smtClean="0"/>
          </a:p>
          <a:p>
            <a:pPr marL="285750" indent="-285750">
              <a:buFont typeface="Arial" charset="0"/>
              <a:buChar char="•"/>
            </a:pPr>
            <a:r>
              <a:rPr lang="en-US" sz="1600" b="1" dirty="0" smtClean="0"/>
              <a:t>Reused</a:t>
            </a:r>
          </a:p>
          <a:p>
            <a:pPr marL="285750" indent="-285750">
              <a:buFont typeface="Arial" charset="0"/>
              <a:buChar char="•"/>
            </a:pPr>
            <a:r>
              <a:rPr lang="en-US" sz="1600" b="1" dirty="0" smtClean="0"/>
              <a:t>Legs</a:t>
            </a:r>
          </a:p>
          <a:p>
            <a:pPr marL="285750" indent="-285750">
              <a:buFont typeface="Arial" charset="0"/>
              <a:buChar char="•"/>
            </a:pPr>
            <a:r>
              <a:rPr lang="en-US" sz="1600" b="1" dirty="0" err="1" smtClean="0"/>
              <a:t>Landpad</a:t>
            </a:r>
            <a:endParaRPr lang="en-US" sz="1600" b="1" dirty="0"/>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553156" y="1240100"/>
            <a:ext cx="5474655" cy="5187112"/>
          </a:xfrm>
          <a:prstGeom prst="rect">
            <a:avLst/>
          </a:prstGeom>
        </p:spPr>
        <p:txBody>
          <a:bodyPr lIns="91440" tIns="45720" rIns="91440" bIns="45720" anchor="t">
            <a:noAutofit/>
          </a:bodyPr>
          <a:lstStyle/>
          <a:p>
            <a:pPr>
              <a:lnSpc>
                <a:spcPct val="100000"/>
              </a:lnSpc>
              <a:spcBef>
                <a:spcPts val="1400"/>
              </a:spcBef>
            </a:pPr>
            <a:r>
              <a:rPr lang="en-US" sz="1500" dirty="0" smtClean="0">
                <a:solidFill>
                  <a:schemeClr val="accent3">
                    <a:lumMod val="25000"/>
                  </a:schemeClr>
                </a:solidFill>
                <a:latin typeface="Abadi" panose="020B0604020104020204" pitchFamily="34" charset="0"/>
              </a:rPr>
              <a:t>‘</a:t>
            </a:r>
            <a:r>
              <a:rPr lang="en-US" sz="1500" dirty="0">
                <a:solidFill>
                  <a:schemeClr val="accent3">
                    <a:lumMod val="25000"/>
                  </a:schemeClr>
                </a:solidFill>
                <a:latin typeface="Abadi" panose="020B0604020104020204" pitchFamily="34" charset="0"/>
              </a:rPr>
              <a:t>Get’ request was made </a:t>
            </a:r>
            <a:r>
              <a:rPr lang="en-US" sz="1500" dirty="0" smtClean="0">
                <a:solidFill>
                  <a:schemeClr val="accent3">
                    <a:lumMod val="25000"/>
                  </a:schemeClr>
                </a:solidFill>
                <a:latin typeface="Abadi" panose="020B0604020104020204" pitchFamily="34" charset="0"/>
              </a:rPr>
              <a:t>to </a:t>
            </a:r>
            <a:r>
              <a:rPr lang="en-US" sz="1500" dirty="0" err="1" smtClean="0">
                <a:solidFill>
                  <a:schemeClr val="accent3">
                    <a:lumMod val="25000"/>
                  </a:schemeClr>
                </a:solidFill>
                <a:latin typeface="Abadi" panose="020B0604020104020204" pitchFamily="34" charset="0"/>
              </a:rPr>
              <a:t>wikipage</a:t>
            </a:r>
            <a:r>
              <a:rPr lang="en-US" sz="1500" dirty="0" smtClean="0">
                <a:solidFill>
                  <a:schemeClr val="accent3">
                    <a:lumMod val="25000"/>
                  </a:schemeClr>
                </a:solidFill>
                <a:latin typeface="Abadi" panose="020B0604020104020204" pitchFamily="34" charset="0"/>
              </a:rPr>
              <a:t> </a:t>
            </a:r>
            <a:r>
              <a:rPr lang="en-US" sz="1500" dirty="0" err="1">
                <a:solidFill>
                  <a:schemeClr val="accent3">
                    <a:lumMod val="25000"/>
                  </a:schemeClr>
                </a:solidFill>
                <a:latin typeface="Abadi" panose="020B0604020104020204" pitchFamily="34" charset="0"/>
              </a:rPr>
              <a:t>url</a:t>
            </a:r>
            <a:r>
              <a:rPr lang="en-US" sz="1500" dirty="0">
                <a:solidFill>
                  <a:schemeClr val="accent3">
                    <a:lumMod val="25000"/>
                  </a:schemeClr>
                </a:solidFill>
                <a:latin typeface="Abadi" panose="020B0604020104020204" pitchFamily="34" charset="0"/>
              </a:rPr>
              <a:t> to obtain launch data in the form of a </a:t>
            </a:r>
            <a:r>
              <a:rPr lang="en-US" sz="1500" dirty="0" smtClean="0">
                <a:solidFill>
                  <a:schemeClr val="accent3">
                    <a:lumMod val="25000"/>
                  </a:schemeClr>
                </a:solidFill>
                <a:latin typeface="Abadi" panose="020B0604020104020204" pitchFamily="34" charset="0"/>
              </a:rPr>
              <a:t>.HTML text file</a:t>
            </a:r>
          </a:p>
          <a:p>
            <a:pPr>
              <a:lnSpc>
                <a:spcPct val="100000"/>
              </a:lnSpc>
              <a:spcBef>
                <a:spcPts val="1400"/>
              </a:spcBef>
            </a:pPr>
            <a:r>
              <a:rPr lang="en-US" sz="1500" dirty="0" smtClean="0">
                <a:solidFill>
                  <a:schemeClr val="accent3">
                    <a:lumMod val="25000"/>
                  </a:schemeClr>
                </a:solidFill>
                <a:latin typeface="Abadi" panose="020B0604020104020204" pitchFamily="34" charset="0"/>
              </a:rPr>
              <a:t>A Beautiful Soup objec</a:t>
            </a:r>
            <a:r>
              <a:rPr lang="en-US" sz="1500" dirty="0" smtClean="0">
                <a:solidFill>
                  <a:schemeClr val="accent3">
                    <a:lumMod val="25000"/>
                  </a:schemeClr>
                </a:solidFill>
                <a:latin typeface="Abadi" panose="020B0604020104020204" pitchFamily="34" charset="0"/>
              </a:rPr>
              <a:t>t was created to parse the HTML data</a:t>
            </a:r>
          </a:p>
          <a:p>
            <a:pPr>
              <a:lnSpc>
                <a:spcPct val="100000"/>
              </a:lnSpc>
              <a:spcBef>
                <a:spcPts val="1400"/>
              </a:spcBef>
            </a:pPr>
            <a:r>
              <a:rPr lang="en-US" sz="1500" dirty="0" smtClean="0">
                <a:solidFill>
                  <a:schemeClr val="accent3">
                    <a:lumMod val="25000"/>
                  </a:schemeClr>
                </a:solidFill>
                <a:latin typeface="Abadi" panose="020B0604020104020204" pitchFamily="34" charset="0"/>
              </a:rPr>
              <a:t>The HTML data was sorted to find the table containing past launch data</a:t>
            </a:r>
          </a:p>
          <a:p>
            <a:pPr>
              <a:lnSpc>
                <a:spcPct val="100000"/>
              </a:lnSpc>
              <a:spcBef>
                <a:spcPts val="1400"/>
              </a:spcBef>
            </a:pPr>
            <a:r>
              <a:rPr lang="en-US" sz="1500" dirty="0" smtClean="0">
                <a:solidFill>
                  <a:schemeClr val="accent3">
                    <a:lumMod val="25000"/>
                  </a:schemeClr>
                </a:solidFill>
                <a:latin typeface="Abadi" panose="020B0604020104020204" pitchFamily="34" charset="0"/>
              </a:rPr>
              <a:t>This table was iterated though to find all the column headers, then a dictionary was created with the column header as the dictionary keys</a:t>
            </a:r>
          </a:p>
          <a:p>
            <a:pPr>
              <a:lnSpc>
                <a:spcPct val="100000"/>
              </a:lnSpc>
              <a:spcBef>
                <a:spcPts val="1400"/>
              </a:spcBef>
            </a:pPr>
            <a:r>
              <a:rPr lang="en-US" sz="1500" dirty="0" smtClean="0">
                <a:solidFill>
                  <a:schemeClr val="accent3">
                    <a:lumMod val="25000"/>
                  </a:schemeClr>
                </a:solidFill>
                <a:latin typeface="Abadi" panose="020B0604020104020204" pitchFamily="34" charset="0"/>
              </a:rPr>
              <a:t>Each row of this table was iterated through to obtain launch information, this information was stored in respective list tied to the dictionary keys</a:t>
            </a:r>
          </a:p>
          <a:p>
            <a:pPr>
              <a:lnSpc>
                <a:spcPct val="100000"/>
              </a:lnSpc>
              <a:spcBef>
                <a:spcPts val="1400"/>
              </a:spcBef>
            </a:pPr>
            <a:r>
              <a:rPr lang="en-US" sz="1500" dirty="0" smtClean="0">
                <a:solidFill>
                  <a:schemeClr val="accent3">
                    <a:lumMod val="25000"/>
                  </a:schemeClr>
                </a:solidFill>
                <a:latin typeface="Abadi" panose="020B0604020104020204" pitchFamily="34" charset="0"/>
              </a:rPr>
              <a:t>This dictionary was converted a dataframe</a:t>
            </a:r>
          </a:p>
          <a:p>
            <a:pPr>
              <a:lnSpc>
                <a:spcPct val="100000"/>
              </a:lnSpc>
              <a:spcBef>
                <a:spcPts val="1400"/>
              </a:spcBef>
            </a:pPr>
            <a:r>
              <a:rPr lang="en-US" sz="1500" dirty="0">
                <a:solidFill>
                  <a:schemeClr val="accent3">
                    <a:lumMod val="25000"/>
                  </a:schemeClr>
                </a:solidFill>
                <a:latin typeface="Abadi" panose="020B0604020104020204" pitchFamily="34" charset="0"/>
              </a:rPr>
              <a:t>Dataset labelled as </a:t>
            </a:r>
            <a:r>
              <a:rPr lang="en-US" sz="1500" dirty="0" smtClean="0">
                <a:solidFill>
                  <a:schemeClr val="accent3">
                    <a:lumMod val="25000"/>
                  </a:schemeClr>
                </a:solidFill>
                <a:latin typeface="Abadi" panose="020B0604020104020204" pitchFamily="34" charset="0"/>
              </a:rPr>
              <a:t>space_web_scraped.csv</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US" sz="1500" dirty="0">
                <a:solidFill>
                  <a:srgbClr val="FF0000"/>
                </a:solidFill>
                <a:latin typeface="Abadi" panose="020B0604020104020204" pitchFamily="34" charset="0"/>
              </a:rPr>
              <a:t>GitHub URL: </a:t>
            </a:r>
            <a:r>
              <a:rPr lang="en-US" sz="1500" dirty="0">
                <a:solidFill>
                  <a:srgbClr val="FF0000"/>
                </a:solidFill>
                <a:latin typeface="Abadi" panose="020B0604020104020204" pitchFamily="34" charset="0"/>
                <a:hlinkClick r:id="rId3"/>
              </a:rPr>
              <a:t>https://</a:t>
            </a:r>
            <a:r>
              <a:rPr lang="en-US" sz="1500" dirty="0" smtClean="0">
                <a:solidFill>
                  <a:srgbClr val="FF0000"/>
                </a:solidFill>
                <a:latin typeface="Abadi" panose="020B0604020104020204" pitchFamily="34" charset="0"/>
                <a:hlinkClick r:id="rId3"/>
              </a:rPr>
              <a:t>github.com/SwatsonDS/IBM_DS_Capstone_Project/blob/main/Data%20Collection%20with%20Web%20Scraping.ipynb</a:t>
            </a:r>
            <a:endParaRPr lang="en-US" sz="1500" dirty="0" smtClean="0">
              <a:solidFill>
                <a:srgbClr val="FF0000"/>
              </a:solidFill>
              <a:latin typeface="Abadi" panose="020B0604020104020204" pitchFamily="34" charset="0"/>
            </a:endParaRPr>
          </a:p>
          <a:p>
            <a:pPr>
              <a:lnSpc>
                <a:spcPct val="100000"/>
              </a:lnSpc>
              <a:spcBef>
                <a:spcPts val="1400"/>
              </a:spcBef>
            </a:pPr>
            <a:endParaRPr lang="en-US" sz="1600" dirty="0">
              <a:solidFill>
                <a:srgbClr val="FF0000"/>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3073" r="24467" b="17834"/>
          <a:stretch/>
        </p:blipFill>
        <p:spPr>
          <a:xfrm>
            <a:off x="6090356" y="1399822"/>
            <a:ext cx="5347655" cy="2248717"/>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1560" t="20119" r="1346" b="39941"/>
          <a:stretch/>
        </p:blipFill>
        <p:spPr>
          <a:xfrm>
            <a:off x="5925027" y="4429747"/>
            <a:ext cx="6107676" cy="1505515"/>
          </a:xfrm>
          <a:prstGeom prst="rect">
            <a:avLst/>
          </a:prstGeom>
        </p:spPr>
      </p:pic>
      <p:cxnSp>
        <p:nvCxnSpPr>
          <p:cNvPr id="9" name="Straight Arrow Connector 8"/>
          <p:cNvCxnSpPr>
            <a:stCxn id="5" idx="2"/>
          </p:cNvCxnSpPr>
          <p:nvPr/>
        </p:nvCxnSpPr>
        <p:spPr>
          <a:xfrm flipH="1">
            <a:off x="8764183" y="3648539"/>
            <a:ext cx="1" cy="78120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8444" y="3715977"/>
            <a:ext cx="1343378" cy="646331"/>
          </a:xfrm>
          <a:prstGeom prst="rect">
            <a:avLst/>
          </a:prstGeom>
          <a:noFill/>
        </p:spPr>
        <p:txBody>
          <a:bodyPr wrap="square" rtlCol="0">
            <a:spAutoFit/>
          </a:bodyPr>
          <a:lstStyle/>
          <a:p>
            <a:r>
              <a:rPr lang="en-US" dirty="0" smtClean="0"/>
              <a:t>Get request to </a:t>
            </a:r>
            <a:r>
              <a:rPr lang="en-US" dirty="0" err="1" smtClean="0"/>
              <a:t>Wikipage</a:t>
            </a:r>
            <a:endParaRPr lang="en-US" dirty="0"/>
          </a:p>
        </p:txBody>
      </p:sp>
      <p:sp>
        <p:nvSpPr>
          <p:cNvPr id="12" name="TextBox 11"/>
          <p:cNvSpPr txBox="1"/>
          <p:nvPr/>
        </p:nvSpPr>
        <p:spPr>
          <a:xfrm>
            <a:off x="8978864" y="3757126"/>
            <a:ext cx="2140692" cy="646331"/>
          </a:xfrm>
          <a:prstGeom prst="rect">
            <a:avLst/>
          </a:prstGeom>
          <a:noFill/>
        </p:spPr>
        <p:txBody>
          <a:bodyPr wrap="square" rtlCol="0">
            <a:spAutoFit/>
          </a:bodyPr>
          <a:lstStyle/>
          <a:p>
            <a:r>
              <a:rPr lang="en-US" dirty="0" smtClean="0"/>
              <a:t>Pull data from Past Launch table</a:t>
            </a:r>
            <a:endParaRPr lang="en-US" dirty="0"/>
          </a:p>
        </p:txBody>
      </p: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schemas.microsoft.com/office/infopath/2007/PartnerControls"/>
    <ds:schemaRef ds:uri="155be751-a274-42e8-93fb-f39d3b9bccc8"/>
    <ds:schemaRef ds:uri="http://purl.org/dc/elements/1.1/"/>
    <ds:schemaRef ds:uri="http://schemas.microsoft.com/office/2006/metadata/properties"/>
    <ds:schemaRef ds:uri="http://purl.org/dc/terms/"/>
    <ds:schemaRef ds:uri="http://schemas.openxmlformats.org/package/2006/metadata/core-properties"/>
    <ds:schemaRef ds:uri="f80a141d-92ca-4d3d-9308-f7e7b1d44c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1317</TotalTime>
  <Words>2870</Words>
  <Application>Microsoft Office PowerPoint</Application>
  <PresentationFormat>Custom</PresentationFormat>
  <Paragraphs>487</Paragraphs>
  <Slides>53</Slides>
  <Notes>10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Stephanie</cp:lastModifiedBy>
  <cp:revision>299</cp:revision>
  <dcterms:created xsi:type="dcterms:W3CDTF">2021-04-29T18:58:34Z</dcterms:created>
  <dcterms:modified xsi:type="dcterms:W3CDTF">2021-11-16T20:10:41Z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